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3"/>
  </p:notesMasterIdLst>
  <p:sldIdLst>
    <p:sldId id="266" r:id="rId2"/>
    <p:sldId id="272" r:id="rId3"/>
    <p:sldId id="276" r:id="rId4"/>
    <p:sldId id="273" r:id="rId5"/>
    <p:sldId id="277" r:id="rId6"/>
    <p:sldId id="275" r:id="rId7"/>
    <p:sldId id="274" r:id="rId8"/>
    <p:sldId id="265" r:id="rId9"/>
    <p:sldId id="267" r:id="rId10"/>
    <p:sldId id="268" r:id="rId11"/>
    <p:sldId id="269" r:id="rId12"/>
    <p:sldId id="270" r:id="rId13"/>
    <p:sldId id="271" r:id="rId14"/>
    <p:sldId id="256" r:id="rId15"/>
    <p:sldId id="257" r:id="rId16"/>
    <p:sldId id="258" r:id="rId17"/>
    <p:sldId id="262" r:id="rId18"/>
    <p:sldId id="259" r:id="rId19"/>
    <p:sldId id="264" r:id="rId20"/>
    <p:sldId id="260" r:id="rId21"/>
    <p:sldId id="263" r:id="rId2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88345C9-C231-434E-930C-E6514912B656}" type="datetimeFigureOut">
              <a:rPr lang="en-IN" smtClean="0"/>
              <a:t>12/17/2016</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3184AE12-376B-4EE1-8636-D2A0F26CE120}" type="slidenum">
              <a:rPr lang="en-IN" smtClean="0"/>
              <a:t>‹#›</a:t>
            </a:fld>
            <a:endParaRPr lang="en-IN"/>
          </a:p>
        </p:txBody>
      </p:sp>
    </p:spTree>
    <p:extLst>
      <p:ext uri="{BB962C8B-B14F-4D97-AF65-F5344CB8AC3E}">
        <p14:creationId xmlns:p14="http://schemas.microsoft.com/office/powerpoint/2010/main" val="4214077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184AE12-376B-4EE1-8636-D2A0F26CE120}" type="slidenum">
              <a:rPr lang="en-IN" smtClean="0"/>
              <a:t>1</a:t>
            </a:fld>
            <a:endParaRPr lang="en-IN"/>
          </a:p>
        </p:txBody>
      </p:sp>
    </p:spTree>
    <p:extLst>
      <p:ext uri="{BB962C8B-B14F-4D97-AF65-F5344CB8AC3E}">
        <p14:creationId xmlns:p14="http://schemas.microsoft.com/office/powerpoint/2010/main" val="278808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EBCB93E-AAD7-40FF-8098-CD3765A760AC}" type="datetime1">
              <a:rPr lang="en-IN" smtClean="0"/>
              <a:t>12/17/2016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181510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B171B2-1AB1-468A-B44C-80FCF7997D51}" type="datetime1">
              <a:rPr lang="en-IN" smtClean="0"/>
              <a:t>12/17/2016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104541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FD982F-3E8A-4159-912E-469F0C2D4450}" type="datetime1">
              <a:rPr lang="en-IN" smtClean="0"/>
              <a:t>12/17/2016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385669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388C3F-091D-4B1B-A648-0D110964CACC}" type="datetime1">
              <a:rPr lang="en-IN" smtClean="0"/>
              <a:t>12/17/2016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186595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CD20E-37A4-4122-885C-36E3775F74AE}" type="datetime1">
              <a:rPr lang="en-IN" smtClean="0"/>
              <a:t>12/17/2016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381016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B770852-A198-4ED1-BE89-87BFDE7BF2A5}" type="datetime1">
              <a:rPr lang="en-IN" smtClean="0"/>
              <a:t>12/17/2016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57228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7030D1A-7F69-497B-9208-6D2EFFA095DB}" type="datetime1">
              <a:rPr lang="en-IN" smtClean="0"/>
              <a:t>12/17/2016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237054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1FA7B9F-0F5A-4464-8306-0456E4DDAFC8}" type="datetime1">
              <a:rPr lang="en-IN" smtClean="0"/>
              <a:t>12/17/2016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50944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A990E-8DA0-4381-9AB4-BA520B482407}" type="datetime1">
              <a:rPr lang="en-IN" smtClean="0"/>
              <a:t>12/17/2016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225434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502CA-B514-4D1B-8191-C1131363C202}" type="datetime1">
              <a:rPr lang="en-IN" smtClean="0"/>
              <a:t>12/17/2016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9881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CC53B-2911-4255-88FD-EE97C65D20E8}" type="datetime1">
              <a:rPr lang="en-IN" smtClean="0"/>
              <a:t>12/17/2016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700EE5-E5DD-46A6-9F86-561EE9ECF722}" type="slidenum">
              <a:rPr lang="en-IN" smtClean="0"/>
              <a:t>‹#›</a:t>
            </a:fld>
            <a:endParaRPr lang="en-IN"/>
          </a:p>
        </p:txBody>
      </p:sp>
    </p:spTree>
    <p:extLst>
      <p:ext uri="{BB962C8B-B14F-4D97-AF65-F5344CB8AC3E}">
        <p14:creationId xmlns:p14="http://schemas.microsoft.com/office/powerpoint/2010/main" val="2994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6BED2-E8F8-48DB-BC4D-45E12F59C8F1}" type="datetime1">
              <a:rPr lang="en-IN" smtClean="0"/>
              <a:t>12/17/2016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00EE5-E5DD-46A6-9F86-561EE9ECF722}" type="slidenum">
              <a:rPr lang="en-IN" smtClean="0"/>
              <a:t>‹#›</a:t>
            </a:fld>
            <a:endParaRPr lang="en-IN"/>
          </a:p>
        </p:txBody>
      </p:sp>
    </p:spTree>
    <p:extLst>
      <p:ext uri="{BB962C8B-B14F-4D97-AF65-F5344CB8AC3E}">
        <p14:creationId xmlns:p14="http://schemas.microsoft.com/office/powerpoint/2010/main" val="102314558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oyalrs@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64023" y="1575021"/>
            <a:ext cx="11382233" cy="4929488"/>
          </a:xfrm>
        </p:spPr>
        <p:txBody>
          <a:bodyPr>
            <a:normAutofit lnSpcReduction="10000"/>
          </a:bodyPr>
          <a:lstStyle/>
          <a:p>
            <a:pPr marL="0" indent="0">
              <a:buNone/>
            </a:pPr>
            <a:r>
              <a:rPr lang="en-IN" b="1" cap="small" dirty="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Impact of GST on Real Estate </a:t>
            </a:r>
            <a:r>
              <a:rPr lang="en-IN" b="1" cap="small" dirty="0" smtClean="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Transactions</a:t>
            </a:r>
            <a:endParaRPr lang="en-IN" dirty="0">
              <a:latin typeface="Times New Roman" panose="02020603050405020304" pitchFamily="18" charset="0"/>
              <a:cs typeface="Times New Roman" panose="02020603050405020304" pitchFamily="18" charset="0"/>
            </a:endParaRPr>
          </a:p>
          <a:p>
            <a:pPr marL="0" indent="0">
              <a:buNone/>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							      </a:t>
            </a:r>
            <a:r>
              <a:rPr lang="en-IN" sz="1600" b="1" dirty="0" smtClean="0">
                <a:latin typeface="Times New Roman" panose="02020603050405020304" pitchFamily="18" charset="0"/>
                <a:cs typeface="Times New Roman" panose="02020603050405020304" pitchFamily="18" charset="0"/>
              </a:rPr>
              <a:t>R</a:t>
            </a:r>
            <a:r>
              <a:rPr lang="en-IN" sz="1600" b="1" dirty="0">
                <a:latin typeface="Times New Roman" panose="02020603050405020304" pitchFamily="18" charset="0"/>
                <a:cs typeface="Times New Roman" panose="02020603050405020304" pitchFamily="18" charset="0"/>
              </a:rPr>
              <a:t>. S. Goyal</a:t>
            </a:r>
            <a:r>
              <a:rPr lang="en-IN" sz="1600" dirty="0">
                <a:latin typeface="Times New Roman" panose="02020603050405020304" pitchFamily="18" charset="0"/>
                <a:cs typeface="Times New Roman" panose="02020603050405020304" pitchFamily="18" charset="0"/>
              </a:rPr>
              <a:t>, Tax Consultant, Indore</a:t>
            </a:r>
          </a:p>
          <a:p>
            <a:pPr marL="0" indent="0">
              <a:buNone/>
            </a:pPr>
            <a:r>
              <a:rPr lang="en-IN" sz="1600" dirty="0" smtClean="0">
                <a:latin typeface="Times New Roman" panose="02020603050405020304" pitchFamily="18" charset="0"/>
                <a:cs typeface="Times New Roman" panose="02020603050405020304" pitchFamily="18" charset="0"/>
              </a:rPr>
              <a:t>									       Email</a:t>
            </a:r>
            <a:r>
              <a:rPr lang="en-IN" sz="1600" dirty="0">
                <a:latin typeface="Times New Roman" panose="02020603050405020304" pitchFamily="18" charset="0"/>
                <a:cs typeface="Times New Roman" panose="02020603050405020304" pitchFamily="18" charset="0"/>
              </a:rPr>
              <a:t>: </a:t>
            </a:r>
            <a:r>
              <a:rPr lang="en-IN" sz="1600" dirty="0" smtClean="0">
                <a:latin typeface="Times New Roman" panose="02020603050405020304" pitchFamily="18" charset="0"/>
                <a:cs typeface="Times New Roman" panose="02020603050405020304" pitchFamily="18" charset="0"/>
                <a:hlinkClick r:id="rId3"/>
              </a:rPr>
              <a:t>goyalrs@gmail.com</a:t>
            </a:r>
            <a:endParaRPr lang="en-IN" sz="1600" dirty="0" smtClean="0">
              <a:latin typeface="Times New Roman" panose="02020603050405020304" pitchFamily="18" charset="0"/>
              <a:cs typeface="Times New Roman" panose="02020603050405020304" pitchFamily="18" charset="0"/>
            </a:endParaRPr>
          </a:p>
          <a:p>
            <a:pPr marL="342900" lvl="0" indent="-342900">
              <a:buAutoNum type="arabicPlain"/>
            </a:pPr>
            <a:r>
              <a:rPr lang="en-IN" sz="2100" b="1" u="sng" dirty="0" smtClean="0"/>
              <a:t>Present Scenario</a:t>
            </a:r>
            <a:endParaRPr lang="en-IN" sz="2100" dirty="0"/>
          </a:p>
          <a:p>
            <a:pPr marL="0" lvl="0" indent="0">
              <a:buNone/>
            </a:pPr>
            <a:r>
              <a:rPr lang="en-IN" sz="2100" b="1" dirty="0"/>
              <a:t> </a:t>
            </a:r>
            <a:r>
              <a:rPr lang="en-IN" sz="2100" b="1" dirty="0" smtClean="0"/>
              <a:t>     </a:t>
            </a:r>
            <a:r>
              <a:rPr lang="en-IN" sz="2100" b="1" u="sng" dirty="0" smtClean="0"/>
              <a:t>After </a:t>
            </a:r>
            <a:r>
              <a:rPr lang="en-IN" sz="2100" b="1" u="sng" dirty="0"/>
              <a:t>the Supreme Court's Judgment K </a:t>
            </a:r>
            <a:r>
              <a:rPr lang="en-IN" sz="2100" b="1" u="sng" dirty="0" err="1"/>
              <a:t>Raheja</a:t>
            </a:r>
            <a:r>
              <a:rPr lang="en-IN" sz="2100" b="1" u="sng" dirty="0"/>
              <a:t> Development and Larsen &amp; Toubro Limited’s case</a:t>
            </a:r>
            <a:r>
              <a:rPr lang="en-IN" sz="2100" b="1" dirty="0"/>
              <a:t> </a:t>
            </a:r>
            <a:endParaRPr lang="en-IN" sz="2100" dirty="0"/>
          </a:p>
          <a:p>
            <a:pPr marL="0" indent="0">
              <a:buNone/>
            </a:pPr>
            <a:r>
              <a:rPr lang="en-IN" sz="1800" b="1" dirty="0"/>
              <a:t> </a:t>
            </a:r>
            <a:r>
              <a:rPr lang="en-IN" sz="2000" dirty="0" smtClean="0"/>
              <a:t>a. </a:t>
            </a:r>
            <a:r>
              <a:rPr lang="en-IN" sz="1800" dirty="0" smtClean="0"/>
              <a:t>   	</a:t>
            </a:r>
            <a:r>
              <a:rPr lang="en-IN" sz="2200" b="1" u="sng" dirty="0" smtClean="0"/>
              <a:t>Ratio deal</a:t>
            </a:r>
          </a:p>
          <a:p>
            <a:pPr marL="1243013" indent="-342900" algn="just"/>
            <a:r>
              <a:rPr lang="en-IN" sz="2200" dirty="0" smtClean="0"/>
              <a:t>in </a:t>
            </a:r>
            <a:r>
              <a:rPr lang="en-IN" sz="2200" dirty="0"/>
              <a:t>case a developer/builder construct the building on the land of land owner </a:t>
            </a:r>
            <a:r>
              <a:rPr lang="en-IN" sz="2200" dirty="0" smtClean="0"/>
              <a:t>consumes building material </a:t>
            </a:r>
            <a:r>
              <a:rPr lang="en-IN" sz="2200" dirty="0"/>
              <a:t>purchase from registered dealer, from unregistered dealer or from the supplier of other </a:t>
            </a:r>
            <a:r>
              <a:rPr lang="en-IN" sz="2200" dirty="0" smtClean="0"/>
              <a:t>state </a:t>
            </a:r>
            <a:r>
              <a:rPr lang="en-IN" sz="2200" dirty="0"/>
              <a:t>then in such a situation, it is immaterial that the builder has entered in to an agreement with </a:t>
            </a:r>
            <a:r>
              <a:rPr lang="en-IN" sz="2200" dirty="0" smtClean="0"/>
              <a:t>prospective </a:t>
            </a:r>
            <a:r>
              <a:rPr lang="en-IN" sz="2200" dirty="0"/>
              <a:t>buyer or not the developer who constructed the building on the land of the land </a:t>
            </a:r>
            <a:r>
              <a:rPr lang="en-IN" sz="2200" dirty="0" smtClean="0"/>
              <a:t>owner</a:t>
            </a:r>
            <a:r>
              <a:rPr lang="en-IN" sz="2200" dirty="0"/>
              <a:t>, </a:t>
            </a:r>
            <a:r>
              <a:rPr lang="en-IN" sz="2200" dirty="0" smtClean="0"/>
              <a:t>will </a:t>
            </a:r>
            <a:r>
              <a:rPr lang="en-IN" sz="2200" dirty="0"/>
              <a:t>be liable to pay tax on the sale value of material supplied/used in the execution of </a:t>
            </a:r>
            <a:r>
              <a:rPr lang="en-IN" sz="2200" dirty="0" smtClean="0"/>
              <a:t>works </a:t>
            </a:r>
            <a:r>
              <a:rPr lang="en-IN" sz="2200" dirty="0"/>
              <a:t>contract and the developer who holds the sales tax registration, will be eligible for claim of </a:t>
            </a:r>
            <a:r>
              <a:rPr lang="en-IN" sz="2200" dirty="0" smtClean="0"/>
              <a:t>tax </a:t>
            </a:r>
            <a:r>
              <a:rPr lang="en-IN" sz="2200" dirty="0"/>
              <a:t>paid sales, before the implementation of VAT Act and will be eligible for ITR after </a:t>
            </a:r>
            <a:r>
              <a:rPr lang="en-IN" sz="2200" dirty="0" smtClean="0"/>
              <a:t>implementation </a:t>
            </a:r>
            <a:r>
              <a:rPr lang="en-IN" sz="2200" dirty="0"/>
              <a:t>of VAT Act. </a:t>
            </a:r>
            <a:endParaRPr lang="en-IN" sz="2200" dirty="0">
              <a:latin typeface="Times New Roman" panose="02020603050405020304" pitchFamily="18" charset="0"/>
              <a:cs typeface="Times New Roman" panose="02020603050405020304" pitchFamily="18" charset="0"/>
            </a:endParaRPr>
          </a:p>
        </p:txBody>
      </p:sp>
      <p:sp>
        <p:nvSpPr>
          <p:cNvPr id="5" name="Rectangle 5"/>
          <p:cNvSpPr>
            <a:spLocks noChangeArrowheads="1"/>
          </p:cNvSpPr>
          <p:nvPr/>
        </p:nvSpPr>
        <p:spPr bwMode="auto">
          <a:xfrm>
            <a:off x="154676" y="156951"/>
            <a:ext cx="11532357"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50" b="1" i="0" u="none" strike="noStrike" cap="none" normalizeH="0" baseline="0" dirty="0" smtClean="0">
                <a:ln>
                  <a:noFill/>
                </a:ln>
                <a:solidFill>
                  <a:schemeClr val="tx1"/>
                </a:solidFill>
                <a:effectLst>
                  <a:outerShdw blurRad="38100" dist="38100" dir="2700000" algn="tl">
                    <a:srgbClr val="C0C0C0"/>
                  </a:outerShdw>
                </a:effectLst>
                <a:latin typeface="Times New Roman" panose="02020603050405020304" pitchFamily="18" charset="0"/>
                <a:ea typeface="Calibri" panose="020F0502020204030204" pitchFamily="34" charset="0"/>
                <a:cs typeface="Times New Roman" panose="02020603050405020304" pitchFamily="18" charset="0"/>
              </a:rPr>
              <a:t>CONFEDERATION OF REAL ESATE DEVELOPER’ ASSOCIATION – MADHYA</a:t>
            </a:r>
            <a:r>
              <a:rPr kumimoji="0" lang="en-US" altLang="en-US" sz="2150" b="1" i="0" u="none" strike="noStrike" cap="none" normalizeH="0" dirty="0" smtClean="0">
                <a:ln>
                  <a:noFill/>
                </a:ln>
                <a:solidFill>
                  <a:schemeClr val="tx1"/>
                </a:solidFill>
                <a:effectLst>
                  <a:outerShdw blurRad="38100" dist="38100" dir="2700000" algn="tl">
                    <a:srgbClr val="C0C0C0"/>
                  </a:outerShdw>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150" b="1" i="0" u="none" strike="noStrike" cap="none" normalizeH="0" baseline="0" dirty="0" smtClean="0">
                <a:ln>
                  <a:noFill/>
                </a:ln>
                <a:solidFill>
                  <a:schemeClr val="tx1"/>
                </a:solidFill>
                <a:effectLst>
                  <a:outerShdw blurRad="38100" dist="38100" dir="2700000" algn="tl">
                    <a:srgbClr val="C0C0C0"/>
                  </a:outerShdw>
                </a:effectLst>
                <a:latin typeface="Times New Roman" panose="02020603050405020304" pitchFamily="18" charset="0"/>
                <a:ea typeface="Calibri" panose="020F0502020204030204" pitchFamily="34" charset="0"/>
                <a:cs typeface="Times New Roman" panose="02020603050405020304" pitchFamily="18" charset="0"/>
              </a:rPr>
              <a:t>PRADESH</a:t>
            </a:r>
            <a:endParaRPr kumimoji="0" lang="en-US" altLang="en-US" sz="21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AutoShape 4"/>
          <p:cNvSpPr>
            <a:spLocks noChangeShapeType="1"/>
          </p:cNvSpPr>
          <p:nvPr/>
        </p:nvSpPr>
        <p:spPr bwMode="auto">
          <a:xfrm>
            <a:off x="0" y="1206533"/>
            <a:ext cx="12192000" cy="457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Rectangle 6"/>
          <p:cNvSpPr>
            <a:spLocks noChangeArrowheads="1"/>
          </p:cNvSpPr>
          <p:nvPr/>
        </p:nvSpPr>
        <p:spPr bwMode="auto">
          <a:xfrm>
            <a:off x="0" y="706792"/>
            <a:ext cx="11687033"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smtClean="0">
                <a:ln>
                  <a:noFill/>
                </a:ln>
                <a:solidFill>
                  <a:schemeClr val="tx1"/>
                </a:solidFill>
                <a:effectLst>
                  <a:outerShdw blurRad="38100" dist="38100" dir="2700000" algn="tl">
                    <a:srgbClr val="C0C0C0"/>
                  </a:outerShdw>
                </a:effectLst>
                <a:latin typeface="Times New Roman" panose="02020603050405020304" pitchFamily="18" charset="0"/>
                <a:ea typeface="Calibri" panose="020F0502020204030204" pitchFamily="34" charset="0"/>
                <a:cs typeface="Times New Roman" panose="02020603050405020304" pitchFamily="18" charset="0"/>
              </a:rPr>
              <a:t>CREDAI ECGC CONFERENCE</a:t>
            </a:r>
            <a:endParaRPr kumimoji="0" lang="en-US" altLang="en-US" sz="1700" b="0" i="0" u="none" strike="noStrike" cap="none" normalizeH="0" baseline="0" dirty="0" smtClean="0">
              <a:ln>
                <a:noFill/>
              </a:ln>
              <a:solidFill>
                <a:schemeClr val="tx1"/>
              </a:solidFill>
              <a:effectLst/>
              <a:latin typeface="Arial" panose="020B0604020202020204" pitchFamily="34" charset="0"/>
            </a:endParaRPr>
          </a:p>
        </p:txBody>
      </p:sp>
      <p:sp>
        <p:nvSpPr>
          <p:cNvPr id="10" name="Slide Number Placeholder 9"/>
          <p:cNvSpPr>
            <a:spLocks noGrp="1"/>
          </p:cNvSpPr>
          <p:nvPr>
            <p:ph type="sldNum" sz="quarter" idx="12"/>
          </p:nvPr>
        </p:nvSpPr>
        <p:spPr/>
        <p:txBody>
          <a:bodyPr/>
          <a:lstStyle/>
          <a:p>
            <a:fld id="{8F700EE5-E5DD-46A6-9F86-561EE9ECF722}" type="slidenum">
              <a:rPr lang="en-IN" smtClean="0"/>
              <a:t>1</a:t>
            </a:fld>
            <a:endParaRPr lang="en-IN"/>
          </a:p>
        </p:txBody>
      </p:sp>
    </p:spTree>
    <p:extLst>
      <p:ext uri="{BB962C8B-B14F-4D97-AF65-F5344CB8AC3E}">
        <p14:creationId xmlns:p14="http://schemas.microsoft.com/office/powerpoint/2010/main" val="3166714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78869435"/>
              </p:ext>
            </p:extLst>
          </p:nvPr>
        </p:nvGraphicFramePr>
        <p:xfrm>
          <a:off x="493485" y="566056"/>
          <a:ext cx="11234057" cy="5762173"/>
        </p:xfrm>
        <a:graphic>
          <a:graphicData uri="http://schemas.openxmlformats.org/drawingml/2006/table">
            <a:tbl>
              <a:tblPr firstRow="1" firstCol="1" bandRow="1">
                <a:tableStyleId>{5940675A-B579-460E-94D1-54222C63F5DA}</a:tableStyleId>
              </a:tblPr>
              <a:tblGrid>
                <a:gridCol w="3315654"/>
                <a:gridCol w="2168468"/>
                <a:gridCol w="2881962"/>
                <a:gridCol w="2867973"/>
              </a:tblGrid>
              <a:tr h="1298677">
                <a:tc>
                  <a:txBody>
                    <a:bodyPr/>
                    <a:lstStyle/>
                    <a:p>
                      <a:pPr>
                        <a:lnSpc>
                          <a:spcPct val="107000"/>
                        </a:lnSpc>
                        <a:spcAft>
                          <a:spcPts val="0"/>
                        </a:spcAft>
                      </a:pPr>
                      <a:r>
                        <a:rPr lang="en-IN" sz="2400" dirty="0">
                          <a:effectLst/>
                        </a:rPr>
                        <a:t>Taxes levied by Central Govt.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Rate of Excise Duty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2">
                  <a:txBody>
                    <a:bodyPr/>
                    <a:lstStyle/>
                    <a:p>
                      <a:pPr>
                        <a:lnSpc>
                          <a:spcPct val="107000"/>
                        </a:lnSpc>
                        <a:spcAft>
                          <a:spcPts val="0"/>
                        </a:spcAft>
                      </a:pPr>
                      <a:r>
                        <a:rPr lang="en-IN" sz="2400" dirty="0">
                          <a:effectLst/>
                        </a:rPr>
                        <a:t> </a:t>
                      </a:r>
                      <a:r>
                        <a:rPr lang="en-IN" sz="2400" dirty="0" err="1">
                          <a:effectLst/>
                        </a:rPr>
                        <a:t>Allowability</a:t>
                      </a:r>
                      <a:r>
                        <a:rPr lang="en-IN" sz="2400" dirty="0">
                          <a:effectLst/>
                        </a:rPr>
                        <a:t> of  ITC/ CENVAT Allowable </a:t>
                      </a:r>
                    </a:p>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tr>
              <a:tr h="547998">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VAT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GST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1738059">
                <a:tc>
                  <a:txBody>
                    <a:bodyPr/>
                    <a:lstStyle/>
                    <a:p>
                      <a:pPr algn="ctr">
                        <a:lnSpc>
                          <a:spcPct val="107000"/>
                        </a:lnSpc>
                        <a:spcAft>
                          <a:spcPts val="0"/>
                        </a:spcAft>
                      </a:pPr>
                      <a:r>
                        <a:rPr lang="en-IN" sz="2400" dirty="0">
                          <a:effectLst/>
                        </a:rPr>
                        <a:t>CST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Purchases Against C Forms</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ITR of CST not allowable to Builders/ Works Contractor</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a:effectLst/>
                        </a:rPr>
                        <a:t>ITC of CGST Allowable </a:t>
                      </a:r>
                    </a:p>
                    <a:p>
                      <a:pPr algn="ctr">
                        <a:lnSpc>
                          <a:spcPct val="107000"/>
                        </a:lnSpc>
                        <a:spcAft>
                          <a:spcPts val="0"/>
                        </a:spcAft>
                      </a:pPr>
                      <a:r>
                        <a:rPr lang="en-IN" sz="2400">
                          <a:effectLst/>
                        </a:rPr>
                        <a:t>to Builders/ Works Contractor</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2177439">
                <a:tc>
                  <a:txBody>
                    <a:bodyPr/>
                    <a:lstStyle/>
                    <a:p>
                      <a:pPr>
                        <a:lnSpc>
                          <a:spcPct val="107000"/>
                        </a:lnSpc>
                        <a:spcAft>
                          <a:spcPts val="0"/>
                        </a:spcAft>
                      </a:pPr>
                      <a:endParaRPr lang="en-IN" sz="2400" dirty="0" smtClean="0">
                        <a:effectLst/>
                      </a:endParaRPr>
                    </a:p>
                    <a:p>
                      <a:pPr>
                        <a:lnSpc>
                          <a:spcPct val="107000"/>
                        </a:lnSpc>
                        <a:spcAft>
                          <a:spcPts val="0"/>
                        </a:spcAft>
                      </a:pPr>
                      <a:r>
                        <a:rPr lang="en-IN" sz="2400" dirty="0" smtClean="0">
                          <a:effectLst/>
                        </a:rPr>
                        <a:t>On </a:t>
                      </a:r>
                      <a:r>
                        <a:rPr lang="en-IN" sz="2400" dirty="0">
                          <a:effectLst/>
                        </a:rPr>
                        <a:t>Purchase of all material used in the construction of Building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endParaRPr lang="en-IN" sz="2400" dirty="0" smtClean="0">
                        <a:effectLst/>
                      </a:endParaRPr>
                    </a:p>
                    <a:p>
                      <a:pPr algn="ctr">
                        <a:lnSpc>
                          <a:spcPct val="107000"/>
                        </a:lnSpc>
                        <a:spcAft>
                          <a:spcPts val="0"/>
                        </a:spcAft>
                      </a:pPr>
                      <a:r>
                        <a:rPr lang="en-IN" sz="2400" dirty="0" smtClean="0">
                          <a:effectLst/>
                        </a:rPr>
                        <a:t>2</a:t>
                      </a:r>
                      <a:r>
                        <a:rPr lang="en-IN" sz="2400" dirty="0">
                          <a:effectLst/>
                        </a:rPr>
                        <a:t>%</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3000" dirty="0" smtClean="0">
                        <a:effectLst/>
                      </a:endParaRPr>
                    </a:p>
                    <a:p>
                      <a:pPr algn="ctr">
                        <a:lnSpc>
                          <a:spcPct val="107000"/>
                        </a:lnSpc>
                        <a:spcAft>
                          <a:spcPts val="0"/>
                        </a:spcAft>
                      </a:pPr>
                      <a:r>
                        <a:rPr lang="en-IN" sz="3000" dirty="0" smtClean="0">
                          <a:effectLst/>
                        </a:rPr>
                        <a:t>Not </a:t>
                      </a:r>
                      <a:r>
                        <a:rPr lang="en-IN" sz="3000" dirty="0">
                          <a:effectLst/>
                        </a:rPr>
                        <a:t>Allowable </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3000" dirty="0" smtClean="0">
                        <a:effectLst/>
                      </a:endParaRPr>
                    </a:p>
                    <a:p>
                      <a:pPr algn="ctr">
                        <a:lnSpc>
                          <a:spcPct val="107000"/>
                        </a:lnSpc>
                        <a:spcAft>
                          <a:spcPts val="0"/>
                        </a:spcAft>
                      </a:pPr>
                      <a:r>
                        <a:rPr lang="en-IN" sz="3000" dirty="0" smtClean="0">
                          <a:effectLst/>
                        </a:rPr>
                        <a:t>Allowable</a:t>
                      </a:r>
                    </a:p>
                    <a:p>
                      <a:pPr algn="ctr">
                        <a:lnSpc>
                          <a:spcPct val="107000"/>
                        </a:lnSpc>
                        <a:spcAft>
                          <a:spcPts val="0"/>
                        </a:spcAft>
                      </a:pPr>
                      <a:r>
                        <a:rPr lang="en-IN" sz="3000" dirty="0" smtClean="0">
                          <a:effectLst/>
                        </a:rPr>
                        <a:t>As </a:t>
                      </a:r>
                      <a:r>
                        <a:rPr lang="en-IN" sz="3000" dirty="0">
                          <a:effectLst/>
                        </a:rPr>
                        <a:t>CGST</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10</a:t>
            </a:fld>
            <a:endParaRPr lang="en-IN"/>
          </a:p>
        </p:txBody>
      </p:sp>
    </p:spTree>
    <p:extLst>
      <p:ext uri="{BB962C8B-B14F-4D97-AF65-F5344CB8AC3E}">
        <p14:creationId xmlns:p14="http://schemas.microsoft.com/office/powerpoint/2010/main" val="251702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4287348"/>
              </p:ext>
            </p:extLst>
          </p:nvPr>
        </p:nvGraphicFramePr>
        <p:xfrm>
          <a:off x="841828" y="435429"/>
          <a:ext cx="10653488" cy="5673032"/>
        </p:xfrm>
        <a:graphic>
          <a:graphicData uri="http://schemas.openxmlformats.org/drawingml/2006/table">
            <a:tbl>
              <a:tblPr firstRow="1" firstCol="1" bandRow="1">
                <a:tableStyleId>{5940675A-B579-460E-94D1-54222C63F5DA}</a:tableStyleId>
              </a:tblPr>
              <a:tblGrid>
                <a:gridCol w="2663372"/>
                <a:gridCol w="1865086"/>
                <a:gridCol w="2902857"/>
                <a:gridCol w="3222173"/>
              </a:tblGrid>
              <a:tr h="1010797">
                <a:tc>
                  <a:txBody>
                    <a:bodyPr/>
                    <a:lstStyle/>
                    <a:p>
                      <a:pPr>
                        <a:lnSpc>
                          <a:spcPct val="107000"/>
                        </a:lnSpc>
                        <a:spcAft>
                          <a:spcPts val="0"/>
                        </a:spcAft>
                      </a:pPr>
                      <a:r>
                        <a:rPr lang="en-IN" sz="2400" dirty="0">
                          <a:effectLst/>
                        </a:rPr>
                        <a:t>Taxes levied by Central Govt.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Rate of Excise Duty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2">
                  <a:txBody>
                    <a:bodyPr/>
                    <a:lstStyle/>
                    <a:p>
                      <a:pPr>
                        <a:lnSpc>
                          <a:spcPct val="107000"/>
                        </a:lnSpc>
                        <a:spcAft>
                          <a:spcPts val="0"/>
                        </a:spcAft>
                      </a:pPr>
                      <a:r>
                        <a:rPr lang="en-IN" sz="2400">
                          <a:effectLst/>
                        </a:rPr>
                        <a:t> Allowability of  ITC/ CENVAT Allowable </a:t>
                      </a:r>
                    </a:p>
                    <a:p>
                      <a:pPr>
                        <a:lnSpc>
                          <a:spcPct val="107000"/>
                        </a:lnSpc>
                        <a:spcAft>
                          <a:spcPts val="0"/>
                        </a:spcAft>
                      </a:pPr>
                      <a:r>
                        <a:rPr lang="en-IN" sz="2400">
                          <a:effectLst/>
                        </a:rPr>
                        <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tr>
              <a:tr h="493963">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VAT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GST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2123811">
                <a:tc>
                  <a:txBody>
                    <a:bodyPr/>
                    <a:lstStyle/>
                    <a:p>
                      <a:pPr>
                        <a:lnSpc>
                          <a:spcPct val="107000"/>
                        </a:lnSpc>
                        <a:spcAft>
                          <a:spcPts val="0"/>
                        </a:spcAft>
                      </a:pPr>
                      <a:endParaRPr lang="en-IN" sz="2400" dirty="0" smtClean="0">
                        <a:effectLst/>
                      </a:endParaRPr>
                    </a:p>
                    <a:p>
                      <a:pPr>
                        <a:lnSpc>
                          <a:spcPct val="107000"/>
                        </a:lnSpc>
                        <a:spcAft>
                          <a:spcPts val="0"/>
                        </a:spcAft>
                      </a:pPr>
                      <a:endParaRPr lang="en-IN" sz="2400" dirty="0" smtClean="0">
                        <a:effectLst/>
                      </a:endParaRPr>
                    </a:p>
                    <a:p>
                      <a:pPr algn="ctr">
                        <a:lnSpc>
                          <a:spcPct val="107000"/>
                        </a:lnSpc>
                        <a:spcAft>
                          <a:spcPts val="0"/>
                        </a:spcAft>
                      </a:pPr>
                      <a:r>
                        <a:rPr lang="en-IN" sz="2400" dirty="0" smtClean="0">
                          <a:effectLst/>
                        </a:rPr>
                        <a:t>Service </a:t>
                      </a:r>
                      <a:r>
                        <a:rPr lang="en-IN" sz="2400" dirty="0">
                          <a:effectLst/>
                        </a:rPr>
                        <a:t>Tax</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r>
                        <a:rPr lang="en-IN" sz="2400" dirty="0" smtClean="0">
                          <a:effectLst/>
                        </a:rPr>
                        <a:t>CENVAT </a:t>
                      </a:r>
                      <a:r>
                        <a:rPr lang="en-IN" sz="2400" dirty="0">
                          <a:effectLst/>
                        </a:rPr>
                        <a:t>Credit  of Service Tax not allowable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r>
                        <a:rPr lang="en-IN" sz="2400" dirty="0" smtClean="0">
                          <a:effectLst/>
                        </a:rPr>
                        <a:t>ITC </a:t>
                      </a:r>
                      <a:r>
                        <a:rPr lang="en-IN" sz="2400" dirty="0">
                          <a:effectLst/>
                        </a:rPr>
                        <a:t>of CGST Allowable </a:t>
                      </a:r>
                      <a:endParaRPr lang="en-IN" sz="2400" dirty="0">
                        <a:solidFill>
                          <a:schemeClr val="tx1"/>
                        </a:solidFill>
                        <a:effectLst/>
                      </a:endParaRPr>
                    </a:p>
                  </a:txBody>
                  <a:tcPr marL="68580" marR="68580" marT="0" marB="0"/>
                </a:tc>
              </a:tr>
              <a:tr h="2044461">
                <a:tc>
                  <a:txBody>
                    <a:bodyPr/>
                    <a:lstStyle/>
                    <a:p>
                      <a:pPr>
                        <a:lnSpc>
                          <a:spcPct val="107000"/>
                        </a:lnSpc>
                        <a:spcAft>
                          <a:spcPts val="0"/>
                        </a:spcAft>
                      </a:pPr>
                      <a:r>
                        <a:rPr lang="en-IN" sz="2400">
                          <a:effectLst/>
                        </a:rPr>
                        <a:t>On Purchase of all material used in the construction of Building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r>
                        <a:rPr lang="en-IN" sz="3000" dirty="0" smtClean="0">
                          <a:effectLst/>
                        </a:rPr>
                        <a:t>4.5 </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r>
                        <a:rPr lang="en-IN" sz="3000" dirty="0" smtClean="0">
                          <a:effectLst/>
                        </a:rPr>
                        <a:t>Not </a:t>
                      </a:r>
                      <a:r>
                        <a:rPr lang="en-IN" sz="3000" dirty="0">
                          <a:effectLst/>
                        </a:rPr>
                        <a:t>Allowable </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r>
                        <a:rPr lang="en-IN" sz="3000" dirty="0" smtClean="0">
                          <a:effectLst/>
                        </a:rPr>
                        <a:t>Allowable</a:t>
                      </a:r>
                      <a:r>
                        <a:rPr lang="en-IN" sz="3000" baseline="0" dirty="0" smtClean="0">
                          <a:effectLst/>
                        </a:rPr>
                        <a:t> </a:t>
                      </a:r>
                      <a:r>
                        <a:rPr lang="en-IN" sz="3000" dirty="0" smtClean="0">
                          <a:effectLst/>
                        </a:rPr>
                        <a:t>As </a:t>
                      </a:r>
                      <a:r>
                        <a:rPr lang="en-IN" sz="3000" dirty="0">
                          <a:effectLst/>
                        </a:rPr>
                        <a:t>CGST</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11</a:t>
            </a:fld>
            <a:endParaRPr lang="en-IN"/>
          </a:p>
        </p:txBody>
      </p:sp>
    </p:spTree>
    <p:extLst>
      <p:ext uri="{BB962C8B-B14F-4D97-AF65-F5344CB8AC3E}">
        <p14:creationId xmlns:p14="http://schemas.microsoft.com/office/powerpoint/2010/main" val="3067745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425222"/>
              </p:ext>
            </p:extLst>
          </p:nvPr>
        </p:nvGraphicFramePr>
        <p:xfrm>
          <a:off x="754744" y="522515"/>
          <a:ext cx="10929256" cy="6137716"/>
        </p:xfrm>
        <a:graphic>
          <a:graphicData uri="http://schemas.openxmlformats.org/drawingml/2006/table">
            <a:tbl>
              <a:tblPr firstRow="1" firstCol="1" bandRow="1">
                <a:tableStyleId>{5940675A-B579-460E-94D1-54222C63F5DA}</a:tableStyleId>
              </a:tblPr>
              <a:tblGrid>
                <a:gridCol w="2732314"/>
                <a:gridCol w="2732314"/>
                <a:gridCol w="2732314"/>
                <a:gridCol w="2732314"/>
              </a:tblGrid>
              <a:tr h="850221">
                <a:tc>
                  <a:txBody>
                    <a:bodyPr/>
                    <a:lstStyle/>
                    <a:p>
                      <a:pPr>
                        <a:lnSpc>
                          <a:spcPct val="107000"/>
                        </a:lnSpc>
                        <a:spcAft>
                          <a:spcPts val="0"/>
                        </a:spcAft>
                      </a:pPr>
                      <a:r>
                        <a:rPr lang="en-IN" sz="2400" dirty="0">
                          <a:effectLst/>
                        </a:rPr>
                        <a:t>Taxes levied by State Govt.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Rate of Excise Duty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2">
                  <a:txBody>
                    <a:bodyPr/>
                    <a:lstStyle/>
                    <a:p>
                      <a:pPr>
                        <a:lnSpc>
                          <a:spcPct val="107000"/>
                        </a:lnSpc>
                        <a:spcAft>
                          <a:spcPts val="0"/>
                        </a:spcAft>
                      </a:pPr>
                      <a:r>
                        <a:rPr lang="en-IN" sz="2400">
                          <a:effectLst/>
                        </a:rPr>
                        <a:t> Allowability of  ITC/ CENVAT Allowable </a:t>
                      </a:r>
                    </a:p>
                    <a:p>
                      <a:pPr>
                        <a:lnSpc>
                          <a:spcPct val="107000"/>
                        </a:lnSpc>
                        <a:spcAft>
                          <a:spcPts val="0"/>
                        </a:spcAft>
                      </a:pPr>
                      <a:r>
                        <a:rPr lang="en-IN" sz="2400">
                          <a:effectLst/>
                        </a:rPr>
                        <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tr>
              <a:tr h="415492">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VAT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GST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1491841">
                <a:tc>
                  <a:txBody>
                    <a:bodyPr/>
                    <a:lstStyle/>
                    <a:p>
                      <a:pPr>
                        <a:lnSpc>
                          <a:spcPct val="107000"/>
                        </a:lnSpc>
                        <a:spcAft>
                          <a:spcPts val="0"/>
                        </a:spcAft>
                      </a:pPr>
                      <a:r>
                        <a:rPr lang="en-IN" sz="2400">
                          <a:effectLst/>
                        </a:rPr>
                        <a:t>VAT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ITR of VAT allowable to Builders/ Works Contractor</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ITC of SGST Allowable </a:t>
                      </a:r>
                    </a:p>
                    <a:p>
                      <a:pPr>
                        <a:lnSpc>
                          <a:spcPct val="107000"/>
                        </a:lnSpc>
                        <a:spcAft>
                          <a:spcPts val="0"/>
                        </a:spcAft>
                      </a:pPr>
                      <a:r>
                        <a:rPr lang="en-IN" sz="2400">
                          <a:effectLst/>
                        </a:rPr>
                        <a:t>to Builders/ Works Contractor</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415492">
                <a:tc>
                  <a:txBody>
                    <a:bodyPr/>
                    <a:lstStyle/>
                    <a:p>
                      <a:pPr>
                        <a:lnSpc>
                          <a:spcPct val="107000"/>
                        </a:lnSpc>
                        <a:spcAft>
                          <a:spcPts val="0"/>
                        </a:spcAft>
                      </a:pPr>
                      <a:r>
                        <a:rPr lang="en-IN" sz="2400">
                          <a:effectLst/>
                        </a:rPr>
                        <a:t>Cement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14%</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rowSpan="8">
                  <a:txBody>
                    <a:bodyPr/>
                    <a:lstStyle/>
                    <a:p>
                      <a:pPr>
                        <a:lnSpc>
                          <a:spcPct val="107000"/>
                        </a:lnSpc>
                        <a:spcAft>
                          <a:spcPts val="0"/>
                        </a:spcAft>
                      </a:pPr>
                      <a:r>
                        <a:rPr lang="en-IN" sz="3000" dirty="0">
                          <a:effectLst/>
                        </a:rPr>
                        <a:t> </a:t>
                      </a:r>
                    </a:p>
                    <a:p>
                      <a:pPr>
                        <a:lnSpc>
                          <a:spcPct val="107000"/>
                        </a:lnSpc>
                        <a:spcAft>
                          <a:spcPts val="0"/>
                        </a:spcAft>
                      </a:pPr>
                      <a:r>
                        <a:rPr lang="en-IN" sz="3000" dirty="0">
                          <a:effectLst/>
                        </a:rPr>
                        <a:t> </a:t>
                      </a:r>
                    </a:p>
                    <a:p>
                      <a:pPr algn="ctr">
                        <a:lnSpc>
                          <a:spcPct val="107000"/>
                        </a:lnSpc>
                        <a:spcAft>
                          <a:spcPts val="0"/>
                        </a:spcAft>
                      </a:pPr>
                      <a:r>
                        <a:rPr lang="en-IN" sz="3000" dirty="0">
                          <a:effectLst/>
                        </a:rPr>
                        <a:t> </a:t>
                      </a:r>
                      <a:r>
                        <a:rPr lang="en-IN" sz="3000" dirty="0" smtClean="0">
                          <a:effectLst/>
                        </a:rPr>
                        <a:t>Allowable</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rowSpan="8">
                  <a:txBody>
                    <a:bodyPr/>
                    <a:lstStyle/>
                    <a:p>
                      <a:pPr>
                        <a:lnSpc>
                          <a:spcPct val="107000"/>
                        </a:lnSpc>
                        <a:spcAft>
                          <a:spcPts val="0"/>
                        </a:spcAft>
                      </a:pPr>
                      <a:r>
                        <a:rPr lang="en-IN" sz="3000" dirty="0">
                          <a:effectLst/>
                        </a:rPr>
                        <a:t> </a:t>
                      </a:r>
                    </a:p>
                    <a:p>
                      <a:pPr>
                        <a:lnSpc>
                          <a:spcPct val="107000"/>
                        </a:lnSpc>
                        <a:spcAft>
                          <a:spcPts val="0"/>
                        </a:spcAft>
                      </a:pPr>
                      <a:r>
                        <a:rPr lang="en-IN" sz="3000" dirty="0">
                          <a:effectLst/>
                        </a:rPr>
                        <a:t> </a:t>
                      </a:r>
                    </a:p>
                    <a:p>
                      <a:pPr algn="ctr">
                        <a:lnSpc>
                          <a:spcPct val="107000"/>
                        </a:lnSpc>
                        <a:spcAft>
                          <a:spcPts val="0"/>
                        </a:spcAft>
                      </a:pPr>
                      <a:r>
                        <a:rPr lang="en-IN" sz="3000" dirty="0">
                          <a:effectLst/>
                        </a:rPr>
                        <a:t> </a:t>
                      </a:r>
                      <a:r>
                        <a:rPr lang="en-IN" sz="3000" dirty="0" smtClean="0">
                          <a:effectLst/>
                        </a:rPr>
                        <a:t>Allowable </a:t>
                      </a:r>
                    </a:p>
                    <a:p>
                      <a:pPr algn="ctr">
                        <a:lnSpc>
                          <a:spcPct val="107000"/>
                        </a:lnSpc>
                        <a:spcAft>
                          <a:spcPts val="0"/>
                        </a:spcAft>
                      </a:pPr>
                      <a:r>
                        <a:rPr lang="en-IN" sz="3000" dirty="0" smtClean="0">
                          <a:effectLst/>
                        </a:rPr>
                        <a:t>As </a:t>
                      </a:r>
                      <a:r>
                        <a:rPr lang="en-IN" sz="3000" dirty="0">
                          <a:effectLst/>
                        </a:rPr>
                        <a:t>SGST</a:t>
                      </a:r>
                      <a:endParaRPr lang="en-IN" sz="3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415492">
                <a:tc>
                  <a:txBody>
                    <a:bodyPr/>
                    <a:lstStyle/>
                    <a:p>
                      <a:pPr>
                        <a:lnSpc>
                          <a:spcPct val="107000"/>
                        </a:lnSpc>
                        <a:spcAft>
                          <a:spcPts val="0"/>
                        </a:spcAft>
                      </a:pPr>
                      <a:r>
                        <a:rPr lang="en-IN" sz="2400">
                          <a:effectLst/>
                        </a:rPr>
                        <a:t>Steel</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r h="415492">
                <a:tc>
                  <a:txBody>
                    <a:bodyPr/>
                    <a:lstStyle/>
                    <a:p>
                      <a:pPr>
                        <a:lnSpc>
                          <a:spcPct val="107000"/>
                        </a:lnSpc>
                        <a:spcAft>
                          <a:spcPts val="0"/>
                        </a:spcAft>
                      </a:pPr>
                      <a:r>
                        <a:rPr lang="en-IN" sz="2400">
                          <a:effectLst/>
                        </a:rPr>
                        <a:t>Electrical goods</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5% &amp; 14%</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r h="415492">
                <a:tc>
                  <a:txBody>
                    <a:bodyPr/>
                    <a:lstStyle/>
                    <a:p>
                      <a:pPr>
                        <a:lnSpc>
                          <a:spcPct val="107000"/>
                        </a:lnSpc>
                        <a:spcAft>
                          <a:spcPts val="0"/>
                        </a:spcAft>
                      </a:pPr>
                      <a:r>
                        <a:rPr lang="en-IN" sz="2400">
                          <a:effectLst/>
                        </a:rPr>
                        <a:t>Tiles</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r h="415492">
                <a:tc>
                  <a:txBody>
                    <a:bodyPr/>
                    <a:lstStyle/>
                    <a:p>
                      <a:pPr>
                        <a:lnSpc>
                          <a:spcPct val="107000"/>
                        </a:lnSpc>
                        <a:spcAft>
                          <a:spcPts val="0"/>
                        </a:spcAft>
                      </a:pPr>
                      <a:r>
                        <a:rPr lang="en-IN" sz="2400">
                          <a:effectLst/>
                        </a:rPr>
                        <a:t>Sanitary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14%</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r h="415492">
                <a:tc>
                  <a:txBody>
                    <a:bodyPr/>
                    <a:lstStyle/>
                    <a:p>
                      <a:pPr>
                        <a:lnSpc>
                          <a:spcPct val="107000"/>
                        </a:lnSpc>
                        <a:spcAft>
                          <a:spcPts val="0"/>
                        </a:spcAft>
                      </a:pPr>
                      <a:r>
                        <a:rPr lang="en-IN" sz="2400">
                          <a:effectLst/>
                        </a:rPr>
                        <a:t>Plywood</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r h="415492">
                <a:tc>
                  <a:txBody>
                    <a:bodyPr/>
                    <a:lstStyle/>
                    <a:p>
                      <a:pPr>
                        <a:lnSpc>
                          <a:spcPct val="107000"/>
                        </a:lnSpc>
                        <a:spcAft>
                          <a:spcPts val="0"/>
                        </a:spcAft>
                      </a:pPr>
                      <a:r>
                        <a:rPr lang="en-IN" sz="2400">
                          <a:effectLst/>
                        </a:rPr>
                        <a:t>Hardware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r h="415492">
                <a:tc>
                  <a:txBody>
                    <a:bodyPr/>
                    <a:lstStyle/>
                    <a:p>
                      <a:pPr>
                        <a:lnSpc>
                          <a:spcPct val="107000"/>
                        </a:lnSpc>
                        <a:spcAft>
                          <a:spcPts val="0"/>
                        </a:spcAft>
                      </a:pPr>
                      <a:r>
                        <a:rPr lang="en-IN" sz="2400">
                          <a:effectLst/>
                        </a:rPr>
                        <a:t>Paint</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14%</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endParaRPr lang="en-IN"/>
                    </a:p>
                  </a:txBody>
                  <a:tcPr/>
                </a:tc>
                <a:tc vMerge="1">
                  <a:txBody>
                    <a:bodyPr/>
                    <a:lstStyle/>
                    <a:p>
                      <a:endParaRPr lang="en-IN"/>
                    </a:p>
                  </a:txBody>
                  <a:tcPr/>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12</a:t>
            </a:fld>
            <a:endParaRPr lang="en-IN"/>
          </a:p>
        </p:txBody>
      </p:sp>
    </p:spTree>
    <p:extLst>
      <p:ext uri="{BB962C8B-B14F-4D97-AF65-F5344CB8AC3E}">
        <p14:creationId xmlns:p14="http://schemas.microsoft.com/office/powerpoint/2010/main" val="10010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32694835"/>
              </p:ext>
            </p:extLst>
          </p:nvPr>
        </p:nvGraphicFramePr>
        <p:xfrm>
          <a:off x="696685" y="609601"/>
          <a:ext cx="10697030" cy="5739074"/>
        </p:xfrm>
        <a:graphic>
          <a:graphicData uri="http://schemas.openxmlformats.org/drawingml/2006/table">
            <a:tbl>
              <a:tblPr firstRow="1" firstCol="1" bandRow="1">
                <a:tableStyleId>{5940675A-B579-460E-94D1-54222C63F5DA}</a:tableStyleId>
              </a:tblPr>
              <a:tblGrid>
                <a:gridCol w="2674258"/>
                <a:gridCol w="2162660"/>
                <a:gridCol w="3185854"/>
                <a:gridCol w="2674258"/>
              </a:tblGrid>
              <a:tr h="1030158">
                <a:tc>
                  <a:txBody>
                    <a:bodyPr/>
                    <a:lstStyle/>
                    <a:p>
                      <a:pPr>
                        <a:lnSpc>
                          <a:spcPct val="107000"/>
                        </a:lnSpc>
                        <a:spcAft>
                          <a:spcPts val="0"/>
                        </a:spcAft>
                      </a:pPr>
                      <a:r>
                        <a:rPr lang="en-IN" sz="2400" dirty="0">
                          <a:effectLst/>
                        </a:rPr>
                        <a:t>Taxes levied by State Govt.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Rate of Excise Duty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2">
                  <a:txBody>
                    <a:bodyPr/>
                    <a:lstStyle/>
                    <a:p>
                      <a:pPr>
                        <a:lnSpc>
                          <a:spcPct val="107000"/>
                        </a:lnSpc>
                        <a:spcAft>
                          <a:spcPts val="0"/>
                        </a:spcAft>
                      </a:pPr>
                      <a:r>
                        <a:rPr lang="en-IN" sz="2400">
                          <a:effectLst/>
                        </a:rPr>
                        <a:t> Allowability of  ITC/ CENVAT Allowable </a:t>
                      </a:r>
                    </a:p>
                    <a:p>
                      <a:pPr>
                        <a:lnSpc>
                          <a:spcPct val="107000"/>
                        </a:lnSpc>
                        <a:spcAft>
                          <a:spcPts val="0"/>
                        </a:spcAft>
                      </a:pPr>
                      <a:r>
                        <a:rPr lang="en-IN" sz="2400">
                          <a:effectLst/>
                        </a:rPr>
                        <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tr>
              <a:tr h="503425">
                <a:tc>
                  <a:txBody>
                    <a:bodyPr/>
                    <a:lstStyle/>
                    <a:p>
                      <a:pPr>
                        <a:lnSpc>
                          <a:spcPct val="107000"/>
                        </a:lnSpc>
                        <a:spcAft>
                          <a:spcPts val="0"/>
                        </a:spcAft>
                      </a:pPr>
                      <a:r>
                        <a:rPr lang="en-IN" sz="2400">
                          <a:effectLst/>
                        </a:rPr>
                        <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VAT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Under GST Regime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2121870">
                <a:tc>
                  <a:txBody>
                    <a:bodyPr/>
                    <a:lstStyle/>
                    <a:p>
                      <a:pPr>
                        <a:lnSpc>
                          <a:spcPct val="107000"/>
                        </a:lnSpc>
                        <a:spcAft>
                          <a:spcPts val="0"/>
                        </a:spcAft>
                      </a:pPr>
                      <a:r>
                        <a:rPr lang="en-IN" sz="2400" dirty="0">
                          <a:effectLst/>
                        </a:rPr>
                        <a:t>Entry Tax</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ITR of Entry Tax not allowable to Builders/ Works Contractor</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Entry Tax Act will be discontinued on the implementation of GST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2083621">
                <a:tc>
                  <a:txBody>
                    <a:bodyPr/>
                    <a:lstStyle/>
                    <a:p>
                      <a:pPr>
                        <a:lnSpc>
                          <a:spcPct val="107000"/>
                        </a:lnSpc>
                        <a:spcAft>
                          <a:spcPts val="0"/>
                        </a:spcAft>
                      </a:pPr>
                      <a:r>
                        <a:rPr lang="en-IN" sz="2400" dirty="0">
                          <a:effectLst/>
                        </a:rPr>
                        <a:t>On Purchase of all material used in the construction of Building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400" dirty="0" smtClean="0">
                        <a:effectLst/>
                      </a:endParaRPr>
                    </a:p>
                    <a:p>
                      <a:pPr algn="ctr">
                        <a:lnSpc>
                          <a:spcPct val="107000"/>
                        </a:lnSpc>
                        <a:spcAft>
                          <a:spcPts val="0"/>
                        </a:spcAft>
                      </a:pPr>
                      <a:r>
                        <a:rPr lang="en-IN" sz="2400" dirty="0" smtClean="0">
                          <a:effectLst/>
                        </a:rPr>
                        <a:t>1 </a:t>
                      </a:r>
                      <a:r>
                        <a:rPr lang="en-IN" sz="2400" dirty="0">
                          <a:effectLst/>
                        </a:rPr>
                        <a:t>to 2%</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800" dirty="0" smtClean="0">
                        <a:effectLst/>
                      </a:endParaRPr>
                    </a:p>
                    <a:p>
                      <a:pPr algn="ctr">
                        <a:lnSpc>
                          <a:spcPct val="107000"/>
                        </a:lnSpc>
                        <a:spcAft>
                          <a:spcPts val="0"/>
                        </a:spcAft>
                      </a:pPr>
                      <a:r>
                        <a:rPr lang="en-IN" sz="2800" dirty="0" smtClean="0">
                          <a:effectLst/>
                        </a:rPr>
                        <a:t>Not </a:t>
                      </a:r>
                      <a:r>
                        <a:rPr lang="en-IN" sz="2800" dirty="0">
                          <a:effectLst/>
                        </a:rPr>
                        <a:t>Allowable </a:t>
                      </a:r>
                      <a:endParaRPr lang="en-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endParaRPr lang="en-IN" sz="2800" dirty="0" smtClean="0">
                        <a:effectLst/>
                      </a:endParaRPr>
                    </a:p>
                    <a:p>
                      <a:pPr algn="ctr">
                        <a:lnSpc>
                          <a:spcPct val="107000"/>
                        </a:lnSpc>
                        <a:spcAft>
                          <a:spcPts val="0"/>
                        </a:spcAft>
                      </a:pPr>
                      <a:r>
                        <a:rPr lang="en-IN" sz="2800" dirty="0" smtClean="0">
                          <a:effectLst/>
                        </a:rPr>
                        <a:t>Not </a:t>
                      </a:r>
                      <a:r>
                        <a:rPr lang="en-IN" sz="2800" dirty="0">
                          <a:effectLst/>
                        </a:rPr>
                        <a:t>Payable Under Regime </a:t>
                      </a:r>
                      <a:endParaRPr lang="en-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13</a:t>
            </a:fld>
            <a:endParaRPr lang="en-IN"/>
          </a:p>
        </p:txBody>
      </p:sp>
    </p:spTree>
    <p:extLst>
      <p:ext uri="{BB962C8B-B14F-4D97-AF65-F5344CB8AC3E}">
        <p14:creationId xmlns:p14="http://schemas.microsoft.com/office/powerpoint/2010/main" val="2220644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189701772"/>
              </p:ext>
            </p:extLst>
          </p:nvPr>
        </p:nvGraphicFramePr>
        <p:xfrm>
          <a:off x="520505" y="1265577"/>
          <a:ext cx="11155682" cy="3088058"/>
        </p:xfrm>
        <a:graphic>
          <a:graphicData uri="http://schemas.openxmlformats.org/drawingml/2006/table">
            <a:tbl>
              <a:tblPr firstRow="1" bandRow="1">
                <a:tableStyleId>{5940675A-B579-460E-94D1-54222C63F5DA}</a:tableStyleId>
              </a:tblPr>
              <a:tblGrid>
                <a:gridCol w="4870361"/>
                <a:gridCol w="996286"/>
                <a:gridCol w="1405720"/>
                <a:gridCol w="1310183"/>
                <a:gridCol w="1514903"/>
                <a:gridCol w="1058229"/>
              </a:tblGrid>
              <a:tr h="805929">
                <a:tc>
                  <a:txBody>
                    <a:bodyPr/>
                    <a:lstStyle/>
                    <a:p>
                      <a:endParaRPr lang="en-IN" sz="2200" dirty="0"/>
                    </a:p>
                  </a:txBody>
                  <a:tcPr/>
                </a:tc>
                <a:tc>
                  <a:txBody>
                    <a:bodyPr/>
                    <a:lstStyle/>
                    <a:p>
                      <a:pPr algn="ctr"/>
                      <a:r>
                        <a:rPr lang="en-IN" sz="2200" b="1" dirty="0" smtClean="0"/>
                        <a:t>Per Sq. Ft.</a:t>
                      </a:r>
                      <a:endParaRPr lang="en-IN" sz="2200" b="1" dirty="0"/>
                    </a:p>
                  </a:txBody>
                  <a:tcPr/>
                </a:tc>
                <a:tc>
                  <a:txBody>
                    <a:bodyPr/>
                    <a:lstStyle/>
                    <a:p>
                      <a:pPr algn="ctr"/>
                      <a:r>
                        <a:rPr lang="en-IN" sz="2200" b="1" dirty="0" smtClean="0"/>
                        <a:t>Vat</a:t>
                      </a:r>
                      <a:endParaRPr lang="en-IN" sz="2200" b="1" dirty="0"/>
                    </a:p>
                  </a:txBody>
                  <a:tcPr/>
                </a:tc>
                <a:tc>
                  <a:txBody>
                    <a:bodyPr/>
                    <a:lstStyle/>
                    <a:p>
                      <a:pPr algn="ctr"/>
                      <a:r>
                        <a:rPr lang="en-IN" sz="2200" b="1" dirty="0" smtClean="0"/>
                        <a:t>Service</a:t>
                      </a:r>
                      <a:r>
                        <a:rPr lang="en-IN" sz="2200" b="1" baseline="0" dirty="0" smtClean="0"/>
                        <a:t> Tax</a:t>
                      </a:r>
                      <a:endParaRPr lang="en-IN" sz="2200" b="1" dirty="0"/>
                    </a:p>
                  </a:txBody>
                  <a:tcPr/>
                </a:tc>
                <a:tc>
                  <a:txBody>
                    <a:bodyPr/>
                    <a:lstStyle/>
                    <a:p>
                      <a:pPr algn="ctr"/>
                      <a:r>
                        <a:rPr lang="en-IN" sz="2200" b="1" dirty="0" smtClean="0"/>
                        <a:t>Total</a:t>
                      </a:r>
                      <a:r>
                        <a:rPr lang="en-IN" sz="2200" b="1" baseline="0" dirty="0" smtClean="0"/>
                        <a:t> of Vat &amp; Ser. Tax</a:t>
                      </a:r>
                      <a:endParaRPr lang="en-IN" sz="2200" b="1" dirty="0"/>
                    </a:p>
                  </a:txBody>
                  <a:tcPr/>
                </a:tc>
                <a:tc>
                  <a:txBody>
                    <a:bodyPr/>
                    <a:lstStyle/>
                    <a:p>
                      <a:pPr algn="ctr"/>
                      <a:r>
                        <a:rPr lang="en-IN" sz="2200" b="1" dirty="0" smtClean="0"/>
                        <a:t>Total</a:t>
                      </a:r>
                      <a:endParaRPr lang="en-IN" sz="2200" b="1" dirty="0"/>
                    </a:p>
                  </a:txBody>
                  <a:tcPr/>
                </a:tc>
              </a:tr>
              <a:tr h="670271">
                <a:tc>
                  <a:txBody>
                    <a:bodyPr/>
                    <a:lstStyle/>
                    <a:p>
                      <a:r>
                        <a:rPr lang="en-IN" sz="2200" dirty="0" smtClean="0"/>
                        <a:t>Sale</a:t>
                      </a:r>
                      <a:r>
                        <a:rPr lang="en-IN" sz="2200" baseline="0" dirty="0" smtClean="0"/>
                        <a:t> Value of Flat</a:t>
                      </a:r>
                    </a:p>
                  </a:txBody>
                  <a:tcPr/>
                </a:tc>
                <a:tc>
                  <a:txBody>
                    <a:bodyPr/>
                    <a:lstStyle/>
                    <a:p>
                      <a:pPr algn="ctr"/>
                      <a:r>
                        <a:rPr lang="en-IN" sz="2200" dirty="0" smtClean="0"/>
                        <a:t>2300</a:t>
                      </a:r>
                      <a:endParaRPr lang="en-IN" sz="2200" dirty="0"/>
                    </a:p>
                  </a:txBody>
                  <a:tcPr/>
                </a:tc>
                <a:tc>
                  <a:txBody>
                    <a:bodyPr/>
                    <a:lstStyle/>
                    <a:p>
                      <a:pPr algn="ctr"/>
                      <a:r>
                        <a:rPr lang="en-IN" sz="2200" dirty="0" smtClean="0">
                          <a:solidFill>
                            <a:schemeClr val="tx1"/>
                          </a:solidFill>
                        </a:rPr>
                        <a:t>122</a:t>
                      </a:r>
                      <a:endParaRPr lang="en-IN" sz="2200" dirty="0">
                        <a:solidFill>
                          <a:schemeClr val="tx1"/>
                        </a:solidFill>
                      </a:endParaRPr>
                    </a:p>
                  </a:txBody>
                  <a:tcPr>
                    <a:solidFill>
                      <a:schemeClr val="accent2">
                        <a:lumMod val="40000"/>
                        <a:lumOff val="60000"/>
                      </a:schemeClr>
                    </a:solidFill>
                  </a:tcPr>
                </a:tc>
                <a:tc>
                  <a:txBody>
                    <a:bodyPr/>
                    <a:lstStyle/>
                    <a:p>
                      <a:pPr algn="ctr"/>
                      <a:r>
                        <a:rPr lang="en-IN" sz="2200" dirty="0" smtClean="0"/>
                        <a:t>104</a:t>
                      </a:r>
                      <a:endParaRPr lang="en-IN" sz="2200" dirty="0"/>
                    </a:p>
                  </a:txBody>
                  <a:tcPr>
                    <a:solidFill>
                      <a:schemeClr val="accent4">
                        <a:lumMod val="60000"/>
                        <a:lumOff val="40000"/>
                      </a:schemeClr>
                    </a:solidFill>
                  </a:tcPr>
                </a:tc>
                <a:tc>
                  <a:txBody>
                    <a:bodyPr/>
                    <a:lstStyle/>
                    <a:p>
                      <a:pPr algn="ctr"/>
                      <a:r>
                        <a:rPr lang="en-IN" sz="2200" dirty="0" smtClean="0"/>
                        <a:t>226</a:t>
                      </a:r>
                      <a:endParaRPr lang="en-IN" sz="2200" dirty="0"/>
                    </a:p>
                  </a:txBody>
                  <a:tcPr>
                    <a:solidFill>
                      <a:schemeClr val="accent4">
                        <a:lumMod val="60000"/>
                        <a:lumOff val="40000"/>
                      </a:schemeClr>
                    </a:solidFill>
                  </a:tcPr>
                </a:tc>
                <a:tc>
                  <a:txBody>
                    <a:bodyPr/>
                    <a:lstStyle/>
                    <a:p>
                      <a:pPr algn="ctr"/>
                      <a:r>
                        <a:rPr lang="en-IN" sz="2200" dirty="0" smtClean="0"/>
                        <a:t>2526</a:t>
                      </a:r>
                      <a:endParaRPr lang="en-IN" sz="2200" dirty="0"/>
                    </a:p>
                  </a:txBody>
                  <a:tcPr/>
                </a:tc>
              </a:tr>
              <a:tr h="805929">
                <a:tc>
                  <a:txBody>
                    <a:bodyPr/>
                    <a:lstStyle/>
                    <a:p>
                      <a:r>
                        <a:rPr lang="en-IN" sz="2200" dirty="0" smtClean="0"/>
                        <a:t>Less : Proportionate Value of Land</a:t>
                      </a:r>
                    </a:p>
                    <a:p>
                      <a:endParaRPr lang="en-IN" sz="2200" dirty="0"/>
                    </a:p>
                  </a:txBody>
                  <a:tcPr/>
                </a:tc>
                <a:tc>
                  <a:txBody>
                    <a:bodyPr/>
                    <a:lstStyle/>
                    <a:p>
                      <a:pPr algn="ctr"/>
                      <a:r>
                        <a:rPr lang="en-IN" sz="2200" dirty="0" smtClean="0"/>
                        <a:t>-500</a:t>
                      </a:r>
                      <a:endParaRPr lang="en-IN" sz="2200" dirty="0"/>
                    </a:p>
                  </a:txBody>
                  <a:tcPr/>
                </a:tc>
                <a:tc>
                  <a:txBody>
                    <a:bodyPr/>
                    <a:lstStyle/>
                    <a:p>
                      <a:pPr algn="ctr"/>
                      <a:r>
                        <a:rPr lang="en-IN" sz="2200" dirty="0" smtClean="0"/>
                        <a:t>0</a:t>
                      </a:r>
                      <a:endParaRPr lang="en-IN" sz="2200" dirty="0"/>
                    </a:p>
                  </a:txBody>
                  <a:tcPr/>
                </a:tc>
                <a:tc>
                  <a:txBody>
                    <a:bodyPr/>
                    <a:lstStyle/>
                    <a:p>
                      <a:pPr algn="ctr"/>
                      <a:r>
                        <a:rPr lang="en-IN" sz="2200" dirty="0" smtClean="0"/>
                        <a:t>0</a:t>
                      </a:r>
                      <a:endParaRPr lang="en-IN" sz="2200" dirty="0"/>
                    </a:p>
                  </a:txBody>
                  <a:tcPr/>
                </a:tc>
                <a:tc>
                  <a:txBody>
                    <a:bodyPr/>
                    <a:lstStyle/>
                    <a:p>
                      <a:pPr algn="ctr"/>
                      <a:r>
                        <a:rPr lang="en-IN" sz="2200" dirty="0" smtClean="0"/>
                        <a:t>0</a:t>
                      </a:r>
                      <a:endParaRPr lang="en-IN" sz="2200" dirty="0"/>
                    </a:p>
                  </a:txBody>
                  <a:tcPr/>
                </a:tc>
                <a:tc>
                  <a:txBody>
                    <a:bodyPr/>
                    <a:lstStyle/>
                    <a:p>
                      <a:pPr algn="ctr"/>
                      <a:r>
                        <a:rPr lang="en-IN" sz="2200" dirty="0" smtClean="0"/>
                        <a:t>-500</a:t>
                      </a:r>
                      <a:endParaRPr lang="en-IN" sz="2200" dirty="0"/>
                    </a:p>
                  </a:txBody>
                  <a:tcPr/>
                </a:tc>
              </a:tr>
              <a:tr h="805929">
                <a:tc>
                  <a:txBody>
                    <a:bodyPr/>
                    <a:lstStyle/>
                    <a:p>
                      <a:r>
                        <a:rPr lang="en-IN" sz="2200" b="1" dirty="0" smtClean="0"/>
                        <a:t>Net Value</a:t>
                      </a:r>
                    </a:p>
                    <a:p>
                      <a:r>
                        <a:rPr lang="en-IN" sz="2200" b="1" dirty="0" smtClean="0"/>
                        <a:t>(Cost</a:t>
                      </a:r>
                      <a:r>
                        <a:rPr lang="en-IN" sz="2200" b="1" baseline="0" dirty="0" smtClean="0"/>
                        <a:t> of Construction + Estimated Profit</a:t>
                      </a:r>
                      <a:r>
                        <a:rPr lang="en-IN" sz="2200" b="1" dirty="0" smtClean="0"/>
                        <a:t>)</a:t>
                      </a:r>
                      <a:endParaRPr lang="en-IN" sz="2200" b="1" dirty="0"/>
                    </a:p>
                  </a:txBody>
                  <a:tcPr/>
                </a:tc>
                <a:tc>
                  <a:txBody>
                    <a:bodyPr/>
                    <a:lstStyle/>
                    <a:p>
                      <a:pPr algn="ctr"/>
                      <a:r>
                        <a:rPr lang="en-IN" sz="2200" b="1" dirty="0" smtClean="0"/>
                        <a:t>1800</a:t>
                      </a:r>
                      <a:endParaRPr lang="en-IN" sz="2200" b="1" dirty="0"/>
                    </a:p>
                  </a:txBody>
                  <a:tcPr/>
                </a:tc>
                <a:tc>
                  <a:txBody>
                    <a:bodyPr/>
                    <a:lstStyle/>
                    <a:p>
                      <a:pPr algn="ctr"/>
                      <a:r>
                        <a:rPr lang="en-IN" sz="2200" b="1" dirty="0" smtClean="0"/>
                        <a:t>0</a:t>
                      </a:r>
                      <a:endParaRPr lang="en-IN" sz="2200" b="1" dirty="0"/>
                    </a:p>
                  </a:txBody>
                  <a:tcPr/>
                </a:tc>
                <a:tc>
                  <a:txBody>
                    <a:bodyPr/>
                    <a:lstStyle/>
                    <a:p>
                      <a:pPr algn="ctr"/>
                      <a:r>
                        <a:rPr lang="en-IN" sz="2200" b="1" dirty="0" smtClean="0"/>
                        <a:t>0</a:t>
                      </a:r>
                      <a:endParaRPr lang="en-IN" sz="2200" b="1" dirty="0"/>
                    </a:p>
                  </a:txBody>
                  <a:tcPr/>
                </a:tc>
                <a:tc>
                  <a:txBody>
                    <a:bodyPr/>
                    <a:lstStyle/>
                    <a:p>
                      <a:pPr algn="ctr"/>
                      <a:r>
                        <a:rPr lang="en-IN" sz="2200" b="1" dirty="0" smtClean="0"/>
                        <a:t>226</a:t>
                      </a:r>
                      <a:endParaRPr lang="en-IN" sz="2200" b="1" dirty="0"/>
                    </a:p>
                  </a:txBody>
                  <a:tcPr>
                    <a:solidFill>
                      <a:schemeClr val="accent5">
                        <a:lumMod val="60000"/>
                        <a:lumOff val="40000"/>
                      </a:schemeClr>
                    </a:solidFill>
                  </a:tcPr>
                </a:tc>
                <a:tc>
                  <a:txBody>
                    <a:bodyPr/>
                    <a:lstStyle/>
                    <a:p>
                      <a:pPr algn="ctr"/>
                      <a:r>
                        <a:rPr lang="en-IN" sz="2200" b="1" dirty="0" smtClean="0"/>
                        <a:t>2026</a:t>
                      </a:r>
                      <a:endParaRPr lang="en-IN" sz="2200" b="1" dirty="0"/>
                    </a:p>
                  </a:txBody>
                  <a:tcPr>
                    <a:solidFill>
                      <a:schemeClr val="accent6">
                        <a:lumMod val="40000"/>
                        <a:lumOff val="6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947716554"/>
              </p:ext>
            </p:extLst>
          </p:nvPr>
        </p:nvGraphicFramePr>
        <p:xfrm>
          <a:off x="520505" y="4610162"/>
          <a:ext cx="5839352" cy="1706880"/>
        </p:xfrm>
        <a:graphic>
          <a:graphicData uri="http://schemas.openxmlformats.org/drawingml/2006/table">
            <a:tbl>
              <a:tblPr firstRow="1" bandRow="1">
                <a:tableStyleId>{5940675A-B579-460E-94D1-54222C63F5DA}</a:tableStyleId>
              </a:tblPr>
              <a:tblGrid>
                <a:gridCol w="4195132"/>
                <a:gridCol w="1644220"/>
              </a:tblGrid>
              <a:tr h="370840">
                <a:tc>
                  <a:txBody>
                    <a:bodyPr/>
                    <a:lstStyle/>
                    <a:p>
                      <a:r>
                        <a:rPr lang="en-IN" sz="2200" dirty="0" smtClean="0"/>
                        <a:t>Sale Price</a:t>
                      </a:r>
                      <a:endParaRPr lang="en-IN" sz="2200" dirty="0"/>
                    </a:p>
                  </a:txBody>
                  <a:tcPr/>
                </a:tc>
                <a:tc>
                  <a:txBody>
                    <a:bodyPr/>
                    <a:lstStyle/>
                    <a:p>
                      <a:pPr algn="ctr"/>
                      <a:r>
                        <a:rPr lang="en-IN" sz="2200" dirty="0" smtClean="0"/>
                        <a:t> 2300</a:t>
                      </a:r>
                      <a:endParaRPr lang="en-IN" sz="2200" dirty="0"/>
                    </a:p>
                  </a:txBody>
                  <a:tcPr/>
                </a:tc>
              </a:tr>
              <a:tr h="370840">
                <a:tc>
                  <a:txBody>
                    <a:bodyPr/>
                    <a:lstStyle/>
                    <a:p>
                      <a:r>
                        <a:rPr lang="en-IN" sz="2200" dirty="0" smtClean="0"/>
                        <a:t>Less:- 70% Abatement</a:t>
                      </a:r>
                      <a:endParaRPr lang="en-IN" sz="2200" dirty="0"/>
                    </a:p>
                  </a:txBody>
                  <a:tcPr/>
                </a:tc>
                <a:tc>
                  <a:txBody>
                    <a:bodyPr/>
                    <a:lstStyle/>
                    <a:p>
                      <a:pPr algn="ctr"/>
                      <a:r>
                        <a:rPr lang="en-IN" sz="2200" dirty="0" smtClean="0"/>
                        <a:t>-1610</a:t>
                      </a:r>
                      <a:endParaRPr lang="en-IN" sz="2200" dirty="0"/>
                    </a:p>
                  </a:txBody>
                  <a:tcPr/>
                </a:tc>
              </a:tr>
              <a:tr h="370840">
                <a:tc>
                  <a:txBody>
                    <a:bodyPr/>
                    <a:lstStyle/>
                    <a:p>
                      <a:r>
                        <a:rPr lang="en-IN" sz="2200" dirty="0" smtClean="0"/>
                        <a:t>Taxable Value for</a:t>
                      </a:r>
                      <a:r>
                        <a:rPr lang="en-IN" sz="2200" baseline="0" dirty="0" smtClean="0"/>
                        <a:t> Service Tax</a:t>
                      </a:r>
                      <a:endParaRPr lang="en-IN" sz="2200" dirty="0"/>
                    </a:p>
                  </a:txBody>
                  <a:tcPr/>
                </a:tc>
                <a:tc>
                  <a:txBody>
                    <a:bodyPr/>
                    <a:lstStyle/>
                    <a:p>
                      <a:pPr algn="ctr"/>
                      <a:r>
                        <a:rPr lang="en-IN" sz="2200" dirty="0" smtClean="0"/>
                        <a:t>   690</a:t>
                      </a:r>
                      <a:endParaRPr lang="en-IN" sz="2200" dirty="0"/>
                    </a:p>
                  </a:txBody>
                  <a:tcPr/>
                </a:tc>
              </a:tr>
              <a:tr h="370840">
                <a:tc>
                  <a:txBody>
                    <a:bodyPr/>
                    <a:lstStyle/>
                    <a:p>
                      <a:pPr algn="ctr"/>
                      <a:r>
                        <a:rPr lang="en-IN" sz="2200" b="1" dirty="0" smtClean="0"/>
                        <a:t>Service</a:t>
                      </a:r>
                      <a:r>
                        <a:rPr lang="en-IN" sz="2200" b="1" baseline="0" dirty="0" smtClean="0"/>
                        <a:t> Tax @ 15%</a:t>
                      </a:r>
                      <a:endParaRPr lang="en-IN" sz="2200" b="1" dirty="0"/>
                    </a:p>
                  </a:txBody>
                  <a:tcPr/>
                </a:tc>
                <a:tc>
                  <a:txBody>
                    <a:bodyPr/>
                    <a:lstStyle/>
                    <a:p>
                      <a:pPr algn="ctr"/>
                      <a:r>
                        <a:rPr lang="en-IN" sz="2200" b="1" dirty="0" smtClean="0"/>
                        <a:t>   104</a:t>
                      </a:r>
                      <a:endParaRPr lang="en-IN" sz="2200" b="1" dirty="0"/>
                    </a:p>
                  </a:txBody>
                  <a:tcPr>
                    <a:solidFill>
                      <a:schemeClr val="accent4">
                        <a:lumMod val="60000"/>
                        <a:lumOff val="4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21735019"/>
              </p:ext>
            </p:extLst>
          </p:nvPr>
        </p:nvGraphicFramePr>
        <p:xfrm>
          <a:off x="520504" y="232012"/>
          <a:ext cx="11155681" cy="736980"/>
        </p:xfrm>
        <a:graphic>
          <a:graphicData uri="http://schemas.openxmlformats.org/drawingml/2006/table">
            <a:tbl>
              <a:tblPr firstRow="1" bandRow="1">
                <a:tableStyleId>{5940675A-B579-460E-94D1-54222C63F5DA}</a:tableStyleId>
              </a:tblPr>
              <a:tblGrid>
                <a:gridCol w="11155681"/>
              </a:tblGrid>
              <a:tr h="736980">
                <a:tc>
                  <a:txBody>
                    <a:bodyPr/>
                    <a:lstStyle/>
                    <a:p>
                      <a:pPr algn="ctr"/>
                      <a:r>
                        <a:rPr lang="en-IN" sz="3000" b="1" dirty="0" smtClean="0"/>
                        <a:t>Present Scenario</a:t>
                      </a:r>
                      <a:endParaRPr lang="en-IN" sz="3000" b="1" dirty="0"/>
                    </a:p>
                  </a:txBody>
                  <a:tcPr/>
                </a:tc>
              </a:tr>
            </a:tbl>
          </a:graphicData>
        </a:graphic>
      </p:graphicFrame>
      <p:sp>
        <p:nvSpPr>
          <p:cNvPr id="3" name="Slide Number Placeholder 2"/>
          <p:cNvSpPr>
            <a:spLocks noGrp="1"/>
          </p:cNvSpPr>
          <p:nvPr>
            <p:ph type="sldNum" sz="quarter" idx="12"/>
          </p:nvPr>
        </p:nvSpPr>
        <p:spPr/>
        <p:txBody>
          <a:bodyPr/>
          <a:lstStyle/>
          <a:p>
            <a:fld id="{8F700EE5-E5DD-46A6-9F86-561EE9ECF722}" type="slidenum">
              <a:rPr lang="en-IN" smtClean="0"/>
              <a:t>14</a:t>
            </a:fld>
            <a:endParaRPr lang="en-IN"/>
          </a:p>
        </p:txBody>
      </p:sp>
    </p:spTree>
    <p:extLst>
      <p:ext uri="{BB962C8B-B14F-4D97-AF65-F5344CB8AC3E}">
        <p14:creationId xmlns:p14="http://schemas.microsoft.com/office/powerpoint/2010/main" val="2210302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71673085"/>
              </p:ext>
            </p:extLst>
          </p:nvPr>
        </p:nvGraphicFramePr>
        <p:xfrm>
          <a:off x="520503" y="232012"/>
          <a:ext cx="11155680" cy="736980"/>
        </p:xfrm>
        <a:graphic>
          <a:graphicData uri="http://schemas.openxmlformats.org/drawingml/2006/table">
            <a:tbl>
              <a:tblPr firstRow="1" bandRow="1">
                <a:tableStyleId>{5940675A-B579-460E-94D1-54222C63F5DA}</a:tableStyleId>
              </a:tblPr>
              <a:tblGrid>
                <a:gridCol w="11155680"/>
              </a:tblGrid>
              <a:tr h="736980">
                <a:tc>
                  <a:txBody>
                    <a:bodyPr/>
                    <a:lstStyle/>
                    <a:p>
                      <a:pPr algn="ctr"/>
                      <a:r>
                        <a:rPr lang="en-IN" sz="3000" b="1" dirty="0" smtClean="0"/>
                        <a:t>Present Scenario</a:t>
                      </a:r>
                      <a:endParaRPr lang="en-IN" sz="3000" b="1"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89965861"/>
              </p:ext>
            </p:extLst>
          </p:nvPr>
        </p:nvGraphicFramePr>
        <p:xfrm>
          <a:off x="520503" y="1237923"/>
          <a:ext cx="11155680" cy="4843124"/>
        </p:xfrm>
        <a:graphic>
          <a:graphicData uri="http://schemas.openxmlformats.org/drawingml/2006/table">
            <a:tbl>
              <a:tblPr firstRow="1" bandRow="1">
                <a:tableStyleId>{5940675A-B579-460E-94D1-54222C63F5DA}</a:tableStyleId>
              </a:tblPr>
              <a:tblGrid>
                <a:gridCol w="4150304"/>
                <a:gridCol w="1029617"/>
                <a:gridCol w="1172812"/>
                <a:gridCol w="1172812"/>
                <a:gridCol w="1172812"/>
                <a:gridCol w="1172812"/>
                <a:gridCol w="1284511"/>
              </a:tblGrid>
              <a:tr h="637988">
                <a:tc>
                  <a:txBody>
                    <a:bodyPr/>
                    <a:lstStyle/>
                    <a:p>
                      <a:endParaRPr lang="en-IN" sz="2200" b="1" dirty="0"/>
                    </a:p>
                  </a:txBody>
                  <a:tcPr/>
                </a:tc>
                <a:tc rowSpan="3">
                  <a:txBody>
                    <a:bodyPr/>
                    <a:lstStyle/>
                    <a:p>
                      <a:pPr algn="ctr"/>
                      <a:r>
                        <a:rPr lang="en-IN" sz="2200" b="1" dirty="0" smtClean="0"/>
                        <a:t>Labour</a:t>
                      </a:r>
                    </a:p>
                    <a:p>
                      <a:pPr algn="ctr"/>
                      <a:r>
                        <a:rPr lang="en-IN" sz="2200" b="1" dirty="0" smtClean="0"/>
                        <a:t>@ 40%</a:t>
                      </a:r>
                    </a:p>
                  </a:txBody>
                  <a:tcPr/>
                </a:tc>
                <a:tc gridSpan="4">
                  <a:txBody>
                    <a:bodyPr/>
                    <a:lstStyle/>
                    <a:p>
                      <a:pPr algn="ctr"/>
                      <a:r>
                        <a:rPr lang="en-IN" sz="2200" b="1" dirty="0" smtClean="0"/>
                        <a:t>Material</a:t>
                      </a:r>
                      <a:r>
                        <a:rPr lang="en-IN" sz="2200" b="1" baseline="0" dirty="0" smtClean="0"/>
                        <a:t> @ 60%</a:t>
                      </a:r>
                      <a:endParaRPr lang="en-IN" sz="2200" b="1"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3">
                  <a:txBody>
                    <a:bodyPr/>
                    <a:lstStyle/>
                    <a:p>
                      <a:endParaRPr lang="en-IN" sz="2200" b="1" dirty="0" smtClean="0"/>
                    </a:p>
                    <a:p>
                      <a:endParaRPr lang="en-IN" sz="2200" b="1" dirty="0" smtClean="0"/>
                    </a:p>
                    <a:p>
                      <a:endParaRPr lang="en-IN" sz="2200" b="1" dirty="0" smtClean="0"/>
                    </a:p>
                    <a:p>
                      <a:endParaRPr lang="en-IN" sz="2200" b="1" dirty="0" smtClean="0"/>
                    </a:p>
                    <a:p>
                      <a:r>
                        <a:rPr lang="en-IN" sz="2200" b="1" baseline="0" dirty="0" smtClean="0"/>
                        <a:t>    </a:t>
                      </a:r>
                      <a:r>
                        <a:rPr lang="en-IN" sz="2200" b="1" dirty="0" smtClean="0"/>
                        <a:t>Total</a:t>
                      </a:r>
                    </a:p>
                  </a:txBody>
                  <a:tcPr/>
                </a:tc>
              </a:tr>
              <a:tr h="395401">
                <a:tc>
                  <a:txBody>
                    <a:bodyPr/>
                    <a:lstStyle/>
                    <a:p>
                      <a:endParaRPr lang="en-IN" sz="2200" b="1" dirty="0"/>
                    </a:p>
                  </a:txBody>
                  <a:tcPr/>
                </a:tc>
                <a:tc vMerge="1">
                  <a:txBody>
                    <a:bodyPr/>
                    <a:lstStyle/>
                    <a:p>
                      <a:endParaRPr lang="en-IN" sz="2200" b="1" dirty="0"/>
                    </a:p>
                  </a:txBody>
                  <a:tcPr/>
                </a:tc>
                <a:tc gridSpan="4">
                  <a:txBody>
                    <a:bodyPr/>
                    <a:lstStyle/>
                    <a:p>
                      <a:pPr algn="ctr"/>
                      <a:r>
                        <a:rPr lang="en-IN" sz="2200" b="1" dirty="0" smtClean="0"/>
                        <a:t>Rate of Tax of Various Material</a:t>
                      </a:r>
                      <a:endParaRPr lang="en-IN" sz="2200" b="1"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vMerge="1">
                  <a:txBody>
                    <a:bodyPr/>
                    <a:lstStyle/>
                    <a:p>
                      <a:endParaRPr lang="en-IN" dirty="0"/>
                    </a:p>
                  </a:txBody>
                  <a:tcPr/>
                </a:tc>
              </a:tr>
              <a:tr h="563604">
                <a:tc>
                  <a:txBody>
                    <a:bodyPr/>
                    <a:lstStyle/>
                    <a:p>
                      <a:r>
                        <a:rPr lang="en-IN" sz="2200" b="1" dirty="0" smtClean="0"/>
                        <a:t>Tax</a:t>
                      </a:r>
                      <a:r>
                        <a:rPr lang="en-IN" sz="2200" b="1" baseline="0" dirty="0" smtClean="0"/>
                        <a:t> Rate</a:t>
                      </a:r>
                      <a:endParaRPr lang="en-IN" sz="2200" b="1" dirty="0"/>
                    </a:p>
                  </a:txBody>
                  <a:tcPr/>
                </a:tc>
                <a:tc vMerge="1">
                  <a:txBody>
                    <a:bodyPr/>
                    <a:lstStyle/>
                    <a:p>
                      <a:endParaRPr lang="en-IN" sz="2200" b="1" dirty="0"/>
                    </a:p>
                  </a:txBody>
                  <a:tcPr/>
                </a:tc>
                <a:tc>
                  <a:txBody>
                    <a:bodyPr/>
                    <a:lstStyle/>
                    <a:p>
                      <a:pPr algn="ctr"/>
                      <a:r>
                        <a:rPr lang="en-IN" sz="2200" b="1" dirty="0" smtClean="0"/>
                        <a:t>14%</a:t>
                      </a:r>
                    </a:p>
                    <a:p>
                      <a:pPr algn="ctr"/>
                      <a:r>
                        <a:rPr lang="en-IN" sz="2200" b="1" dirty="0" smtClean="0"/>
                        <a:t>70%</a:t>
                      </a:r>
                      <a:endParaRPr lang="en-IN" sz="2200" b="1" dirty="0"/>
                    </a:p>
                  </a:txBody>
                  <a:tcPr/>
                </a:tc>
                <a:tc>
                  <a:txBody>
                    <a:bodyPr/>
                    <a:lstStyle/>
                    <a:p>
                      <a:pPr algn="ctr"/>
                      <a:r>
                        <a:rPr lang="en-IN" sz="2200" b="1" dirty="0" smtClean="0"/>
                        <a:t>5%</a:t>
                      </a:r>
                    </a:p>
                    <a:p>
                      <a:pPr algn="ctr"/>
                      <a:r>
                        <a:rPr lang="en-IN" sz="2200" b="1" dirty="0" smtClean="0"/>
                        <a:t>10%</a:t>
                      </a:r>
                      <a:endParaRPr lang="en-IN" sz="2200" b="1" dirty="0"/>
                    </a:p>
                  </a:txBody>
                  <a:tcPr/>
                </a:tc>
                <a:tc>
                  <a:txBody>
                    <a:bodyPr/>
                    <a:lstStyle/>
                    <a:p>
                      <a:pPr algn="ctr"/>
                      <a:r>
                        <a:rPr lang="en-IN" sz="2200" b="1" dirty="0" smtClean="0"/>
                        <a:t>5%</a:t>
                      </a:r>
                    </a:p>
                    <a:p>
                      <a:pPr algn="ctr"/>
                      <a:r>
                        <a:rPr lang="en-IN" sz="2200" b="1" dirty="0" smtClean="0"/>
                        <a:t>20%</a:t>
                      </a:r>
                      <a:endParaRPr lang="en-IN" sz="2200" b="1" dirty="0"/>
                    </a:p>
                  </a:txBody>
                  <a:tcPr/>
                </a:tc>
                <a:tc>
                  <a:txBody>
                    <a:bodyPr/>
                    <a:lstStyle/>
                    <a:p>
                      <a:pPr algn="ctr"/>
                      <a:r>
                        <a:rPr lang="en-IN" sz="2000" b="1" dirty="0" smtClean="0"/>
                        <a:t>Mat. Val</a:t>
                      </a:r>
                    </a:p>
                    <a:p>
                      <a:pPr algn="ctr"/>
                      <a:r>
                        <a:rPr lang="en-IN" sz="2000" b="1" dirty="0" smtClean="0"/>
                        <a:t>100%</a:t>
                      </a:r>
                      <a:endParaRPr lang="en-IN" sz="2000" b="1" dirty="0"/>
                    </a:p>
                  </a:txBody>
                  <a:tcPr/>
                </a:tc>
                <a:tc vMerge="1">
                  <a:txBody>
                    <a:bodyPr/>
                    <a:lstStyle/>
                    <a:p>
                      <a:endParaRPr lang="en-IN" dirty="0"/>
                    </a:p>
                  </a:txBody>
                  <a:tcPr/>
                </a:tc>
              </a:tr>
              <a:tr h="563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smtClean="0"/>
                        <a:t>Sales Value Incl. Vat &amp; Service Tax</a:t>
                      </a:r>
                      <a:endParaRPr lang="en-IN" sz="2200" baseline="0" dirty="0" smtClean="0"/>
                    </a:p>
                  </a:txBody>
                  <a:tcPr/>
                </a:tc>
                <a:tc>
                  <a:txBody>
                    <a:bodyPr/>
                    <a:lstStyle/>
                    <a:p>
                      <a:pPr algn="ctr"/>
                      <a:r>
                        <a:rPr lang="en-IN" sz="2200" b="0" dirty="0" smtClean="0"/>
                        <a:t>824</a:t>
                      </a:r>
                    </a:p>
                  </a:txBody>
                  <a:tcPr/>
                </a:tc>
                <a:tc>
                  <a:txBody>
                    <a:bodyPr/>
                    <a:lstStyle/>
                    <a:p>
                      <a:pPr algn="ctr"/>
                      <a:r>
                        <a:rPr lang="en-IN" sz="2200" b="0" dirty="0" smtClean="0"/>
                        <a:t>862</a:t>
                      </a:r>
                      <a:endParaRPr lang="en-IN" sz="2200" b="0" dirty="0"/>
                    </a:p>
                  </a:txBody>
                  <a:tcPr/>
                </a:tc>
                <a:tc>
                  <a:txBody>
                    <a:bodyPr/>
                    <a:lstStyle/>
                    <a:p>
                      <a:pPr algn="ctr"/>
                      <a:r>
                        <a:rPr lang="en-IN" sz="2200" b="0" dirty="0" smtClean="0"/>
                        <a:t>113</a:t>
                      </a:r>
                      <a:endParaRPr lang="en-IN" sz="2200" b="0" dirty="0"/>
                    </a:p>
                  </a:txBody>
                  <a:tcPr/>
                </a:tc>
                <a:tc>
                  <a:txBody>
                    <a:bodyPr/>
                    <a:lstStyle/>
                    <a:p>
                      <a:pPr algn="ctr"/>
                      <a:r>
                        <a:rPr lang="en-IN" sz="2200" b="0" dirty="0" smtClean="0"/>
                        <a:t>227</a:t>
                      </a:r>
                      <a:endParaRPr lang="en-IN" sz="2200" b="0" dirty="0"/>
                    </a:p>
                  </a:txBody>
                  <a:tcPr/>
                </a:tc>
                <a:tc>
                  <a:txBody>
                    <a:bodyPr/>
                    <a:lstStyle/>
                    <a:p>
                      <a:pPr algn="ctr"/>
                      <a:r>
                        <a:rPr lang="en-IN" sz="2000" b="0" dirty="0" smtClean="0"/>
                        <a:t>1202</a:t>
                      </a:r>
                      <a:endParaRPr lang="en-IN" sz="2000" b="0" dirty="0"/>
                    </a:p>
                  </a:txBody>
                  <a:tcPr/>
                </a:tc>
                <a:tc>
                  <a:txBody>
                    <a:bodyPr/>
                    <a:lstStyle/>
                    <a:p>
                      <a:r>
                        <a:rPr lang="en-IN" sz="2200" b="0" dirty="0" smtClean="0"/>
                        <a:t>2026</a:t>
                      </a:r>
                    </a:p>
                  </a:txBody>
                  <a:tcPr>
                    <a:solidFill>
                      <a:schemeClr val="accent6">
                        <a:lumMod val="40000"/>
                        <a:lumOff val="60000"/>
                      </a:schemeClr>
                    </a:solidFill>
                  </a:tcPr>
                </a:tc>
              </a:tr>
              <a:tr h="563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smtClean="0"/>
                        <a:t>Less:- Element of Vat / Service Tax included in Sales</a:t>
                      </a:r>
                      <a:r>
                        <a:rPr lang="en-IN" sz="2200" baseline="0" dirty="0" smtClean="0"/>
                        <a:t> </a:t>
                      </a:r>
                      <a:r>
                        <a:rPr lang="en-IN" sz="2200" dirty="0" smtClean="0"/>
                        <a:t>Price</a:t>
                      </a:r>
                    </a:p>
                  </a:txBody>
                  <a:tcPr/>
                </a:tc>
                <a:tc>
                  <a:txBody>
                    <a:bodyPr/>
                    <a:lstStyle/>
                    <a:p>
                      <a:pPr algn="ctr"/>
                      <a:r>
                        <a:rPr lang="en-IN" sz="2200" b="0" dirty="0" smtClean="0"/>
                        <a:t>-104</a:t>
                      </a:r>
                    </a:p>
                  </a:txBody>
                  <a:tcPr>
                    <a:solidFill>
                      <a:schemeClr val="accent4">
                        <a:lumMod val="60000"/>
                        <a:lumOff val="40000"/>
                      </a:schemeClr>
                    </a:solidFill>
                  </a:tcPr>
                </a:tc>
                <a:tc>
                  <a:txBody>
                    <a:bodyPr/>
                    <a:lstStyle/>
                    <a:p>
                      <a:pPr algn="ctr"/>
                      <a:r>
                        <a:rPr lang="en-IN" sz="2200" b="0" dirty="0" smtClean="0"/>
                        <a:t>-106</a:t>
                      </a:r>
                      <a:endParaRPr lang="en-IN" sz="2200" b="0" dirty="0"/>
                    </a:p>
                  </a:txBody>
                  <a:tcPr>
                    <a:solidFill>
                      <a:schemeClr val="accent2">
                        <a:lumMod val="60000"/>
                        <a:lumOff val="40000"/>
                      </a:schemeClr>
                    </a:solidFill>
                  </a:tcPr>
                </a:tc>
                <a:tc>
                  <a:txBody>
                    <a:bodyPr/>
                    <a:lstStyle/>
                    <a:p>
                      <a:pPr algn="ctr"/>
                      <a:r>
                        <a:rPr lang="en-IN" sz="2200" b="0" dirty="0" smtClean="0"/>
                        <a:t>-5</a:t>
                      </a:r>
                      <a:endParaRPr lang="en-IN" sz="2200" b="0" dirty="0"/>
                    </a:p>
                  </a:txBody>
                  <a:tcPr>
                    <a:solidFill>
                      <a:schemeClr val="accent2">
                        <a:lumMod val="60000"/>
                        <a:lumOff val="40000"/>
                      </a:schemeClr>
                    </a:solidFill>
                  </a:tcPr>
                </a:tc>
                <a:tc>
                  <a:txBody>
                    <a:bodyPr/>
                    <a:lstStyle/>
                    <a:p>
                      <a:pPr algn="ctr"/>
                      <a:r>
                        <a:rPr lang="en-IN" sz="2200" b="0" dirty="0" smtClean="0"/>
                        <a:t>-11</a:t>
                      </a:r>
                      <a:endParaRPr lang="en-IN" sz="2200" b="0" dirty="0"/>
                    </a:p>
                  </a:txBody>
                  <a:tcPr>
                    <a:solidFill>
                      <a:schemeClr val="accent2">
                        <a:lumMod val="60000"/>
                        <a:lumOff val="40000"/>
                      </a:schemeClr>
                    </a:solidFill>
                  </a:tcPr>
                </a:tc>
                <a:tc>
                  <a:txBody>
                    <a:bodyPr/>
                    <a:lstStyle/>
                    <a:p>
                      <a:pPr algn="ctr"/>
                      <a:r>
                        <a:rPr lang="en-IN" sz="2000" b="0" dirty="0" smtClean="0"/>
                        <a:t>-122</a:t>
                      </a:r>
                      <a:endParaRPr lang="en-IN" sz="2000" b="0" dirty="0"/>
                    </a:p>
                  </a:txBody>
                  <a:tcPr>
                    <a:solidFill>
                      <a:schemeClr val="accent2">
                        <a:lumMod val="60000"/>
                        <a:lumOff val="40000"/>
                      </a:schemeClr>
                    </a:solidFill>
                  </a:tcPr>
                </a:tc>
                <a:tc>
                  <a:txBody>
                    <a:bodyPr/>
                    <a:lstStyle/>
                    <a:p>
                      <a:r>
                        <a:rPr lang="en-IN" sz="2200" b="0" dirty="0" smtClean="0"/>
                        <a:t>-226</a:t>
                      </a:r>
                    </a:p>
                  </a:txBody>
                  <a:tcPr>
                    <a:solidFill>
                      <a:schemeClr val="accent5">
                        <a:lumMod val="60000"/>
                        <a:lumOff val="40000"/>
                      </a:schemeClr>
                    </a:solidFill>
                  </a:tcPr>
                </a:tc>
              </a:tr>
              <a:tr h="5636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200" b="1" dirty="0" smtClean="0"/>
                        <a:t>Net Purchase</a:t>
                      </a:r>
                      <a:r>
                        <a:rPr lang="en-IN" sz="2200" b="1" baseline="0" dirty="0" smtClean="0"/>
                        <a:t> Price</a:t>
                      </a:r>
                      <a:endParaRPr lang="en-IN" sz="2200" b="1" dirty="0" smtClean="0"/>
                    </a:p>
                  </a:txBody>
                  <a:tcPr/>
                </a:tc>
                <a:tc>
                  <a:txBody>
                    <a:bodyPr/>
                    <a:lstStyle/>
                    <a:p>
                      <a:pPr algn="ctr"/>
                      <a:r>
                        <a:rPr lang="en-IN" sz="2200" b="1" dirty="0" smtClean="0"/>
                        <a:t>720</a:t>
                      </a:r>
                    </a:p>
                  </a:txBody>
                  <a:tcPr/>
                </a:tc>
                <a:tc>
                  <a:txBody>
                    <a:bodyPr/>
                    <a:lstStyle/>
                    <a:p>
                      <a:pPr algn="ctr"/>
                      <a:r>
                        <a:rPr lang="en-IN" sz="2200" b="1" dirty="0" smtClean="0"/>
                        <a:t>756</a:t>
                      </a:r>
                      <a:endParaRPr lang="en-IN" sz="2200" b="1" dirty="0"/>
                    </a:p>
                  </a:txBody>
                  <a:tcPr/>
                </a:tc>
                <a:tc>
                  <a:txBody>
                    <a:bodyPr/>
                    <a:lstStyle/>
                    <a:p>
                      <a:pPr algn="ctr"/>
                      <a:r>
                        <a:rPr lang="en-IN" sz="2200" b="1" dirty="0" smtClean="0"/>
                        <a:t>108</a:t>
                      </a:r>
                      <a:endParaRPr lang="en-IN" sz="2200" b="1" dirty="0"/>
                    </a:p>
                  </a:txBody>
                  <a:tcPr/>
                </a:tc>
                <a:tc>
                  <a:txBody>
                    <a:bodyPr/>
                    <a:lstStyle/>
                    <a:p>
                      <a:pPr algn="ctr"/>
                      <a:r>
                        <a:rPr lang="en-IN" sz="2200" b="1" dirty="0" smtClean="0"/>
                        <a:t>216</a:t>
                      </a:r>
                      <a:endParaRPr lang="en-IN" sz="2200" b="1" dirty="0"/>
                    </a:p>
                  </a:txBody>
                  <a:tcPr/>
                </a:tc>
                <a:tc>
                  <a:txBody>
                    <a:bodyPr/>
                    <a:lstStyle/>
                    <a:p>
                      <a:pPr algn="ctr"/>
                      <a:r>
                        <a:rPr lang="en-IN" sz="2000" b="1" dirty="0" smtClean="0"/>
                        <a:t>1080</a:t>
                      </a:r>
                      <a:endParaRPr lang="en-IN" sz="2000" b="1" dirty="0"/>
                    </a:p>
                  </a:txBody>
                  <a:tcPr/>
                </a:tc>
                <a:tc>
                  <a:txBody>
                    <a:bodyPr/>
                    <a:lstStyle/>
                    <a:p>
                      <a:r>
                        <a:rPr lang="en-IN" sz="2200" b="1" dirty="0" smtClean="0"/>
                        <a:t>1800</a:t>
                      </a:r>
                    </a:p>
                  </a:txBody>
                  <a:tcPr/>
                </a:tc>
              </a:tr>
              <a:tr h="563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b="0" dirty="0" smtClean="0"/>
                        <a:t>Less:- Estimated</a:t>
                      </a:r>
                      <a:r>
                        <a:rPr lang="en-IN" sz="2200" b="0" baseline="0" dirty="0" smtClean="0"/>
                        <a:t> Profit</a:t>
                      </a:r>
                      <a:endParaRPr lang="en-IN" sz="2200" b="0" dirty="0" smtClean="0"/>
                    </a:p>
                  </a:txBody>
                  <a:tcPr/>
                </a:tc>
                <a:tc>
                  <a:txBody>
                    <a:bodyPr/>
                    <a:lstStyle/>
                    <a:p>
                      <a:pPr algn="ctr"/>
                      <a:r>
                        <a:rPr lang="en-IN" sz="2200" b="0" dirty="0" smtClean="0"/>
                        <a:t>-120</a:t>
                      </a:r>
                    </a:p>
                  </a:txBody>
                  <a:tcPr/>
                </a:tc>
                <a:tc>
                  <a:txBody>
                    <a:bodyPr/>
                    <a:lstStyle/>
                    <a:p>
                      <a:pPr algn="ctr"/>
                      <a:r>
                        <a:rPr lang="en-IN" sz="2200" b="0" dirty="0" smtClean="0"/>
                        <a:t>-126</a:t>
                      </a:r>
                      <a:endParaRPr lang="en-IN" sz="2200" b="0" dirty="0"/>
                    </a:p>
                  </a:txBody>
                  <a:tcPr/>
                </a:tc>
                <a:tc>
                  <a:txBody>
                    <a:bodyPr/>
                    <a:lstStyle/>
                    <a:p>
                      <a:pPr algn="ctr"/>
                      <a:r>
                        <a:rPr lang="en-IN" sz="2200" b="0" dirty="0" smtClean="0"/>
                        <a:t>-18</a:t>
                      </a:r>
                      <a:endParaRPr lang="en-IN" sz="2200" b="0" dirty="0"/>
                    </a:p>
                  </a:txBody>
                  <a:tcPr/>
                </a:tc>
                <a:tc>
                  <a:txBody>
                    <a:bodyPr/>
                    <a:lstStyle/>
                    <a:p>
                      <a:pPr algn="ctr"/>
                      <a:r>
                        <a:rPr lang="en-IN" sz="2200" b="0" dirty="0" smtClean="0"/>
                        <a:t>-36</a:t>
                      </a:r>
                      <a:endParaRPr lang="en-IN" sz="2200" b="0" dirty="0"/>
                    </a:p>
                  </a:txBody>
                  <a:tcPr/>
                </a:tc>
                <a:tc>
                  <a:txBody>
                    <a:bodyPr/>
                    <a:lstStyle/>
                    <a:p>
                      <a:pPr algn="ctr"/>
                      <a:r>
                        <a:rPr lang="en-IN" sz="2000" b="0" dirty="0" smtClean="0"/>
                        <a:t>-180</a:t>
                      </a:r>
                      <a:endParaRPr lang="en-IN" sz="2000" b="0" dirty="0"/>
                    </a:p>
                  </a:txBody>
                  <a:tcPr/>
                </a:tc>
                <a:tc>
                  <a:txBody>
                    <a:bodyPr/>
                    <a:lstStyle/>
                    <a:p>
                      <a:r>
                        <a:rPr lang="en-IN" sz="2200" b="0" dirty="0" smtClean="0"/>
                        <a:t>-300</a:t>
                      </a:r>
                    </a:p>
                  </a:txBody>
                  <a:tcPr/>
                </a:tc>
              </a:tr>
              <a:tr h="5636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200" b="1" dirty="0" smtClean="0"/>
                        <a:t>Cost of Construction</a:t>
                      </a:r>
                    </a:p>
                  </a:txBody>
                  <a:tcPr/>
                </a:tc>
                <a:tc>
                  <a:txBody>
                    <a:bodyPr/>
                    <a:lstStyle/>
                    <a:p>
                      <a:pPr algn="ctr"/>
                      <a:r>
                        <a:rPr lang="en-IN" sz="2200" b="1" dirty="0" smtClean="0"/>
                        <a:t>600</a:t>
                      </a:r>
                    </a:p>
                  </a:txBody>
                  <a:tcPr/>
                </a:tc>
                <a:tc>
                  <a:txBody>
                    <a:bodyPr/>
                    <a:lstStyle/>
                    <a:p>
                      <a:pPr algn="ctr"/>
                      <a:r>
                        <a:rPr lang="en-IN" sz="2200" b="1" dirty="0" smtClean="0"/>
                        <a:t>630</a:t>
                      </a:r>
                      <a:endParaRPr lang="en-IN" sz="2200" b="1" dirty="0"/>
                    </a:p>
                  </a:txBody>
                  <a:tcPr/>
                </a:tc>
                <a:tc>
                  <a:txBody>
                    <a:bodyPr/>
                    <a:lstStyle/>
                    <a:p>
                      <a:pPr algn="ctr"/>
                      <a:r>
                        <a:rPr lang="en-IN" sz="2200" b="1" dirty="0" smtClean="0"/>
                        <a:t>90</a:t>
                      </a:r>
                      <a:endParaRPr lang="en-IN" sz="2200" b="1" dirty="0"/>
                    </a:p>
                  </a:txBody>
                  <a:tcPr/>
                </a:tc>
                <a:tc>
                  <a:txBody>
                    <a:bodyPr/>
                    <a:lstStyle/>
                    <a:p>
                      <a:pPr algn="ctr"/>
                      <a:r>
                        <a:rPr lang="en-IN" sz="2200" b="1" dirty="0" smtClean="0"/>
                        <a:t>180</a:t>
                      </a:r>
                      <a:endParaRPr lang="en-IN" sz="2200" b="1" dirty="0"/>
                    </a:p>
                  </a:txBody>
                  <a:tcPr/>
                </a:tc>
                <a:tc>
                  <a:txBody>
                    <a:bodyPr/>
                    <a:lstStyle/>
                    <a:p>
                      <a:pPr algn="ctr"/>
                      <a:r>
                        <a:rPr lang="en-IN" sz="2000" b="1" dirty="0" smtClean="0"/>
                        <a:t>900</a:t>
                      </a:r>
                      <a:endParaRPr lang="en-IN" sz="2000" b="1" dirty="0"/>
                    </a:p>
                  </a:txBody>
                  <a:tcPr/>
                </a:tc>
                <a:tc>
                  <a:txBody>
                    <a:bodyPr/>
                    <a:lstStyle/>
                    <a:p>
                      <a:r>
                        <a:rPr lang="en-IN" sz="2200" b="1" dirty="0" smtClean="0"/>
                        <a:t>1500</a:t>
                      </a:r>
                    </a:p>
                  </a:txBody>
                  <a:tcPr/>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15</a:t>
            </a:fld>
            <a:endParaRPr lang="en-IN"/>
          </a:p>
        </p:txBody>
      </p:sp>
    </p:spTree>
    <p:extLst>
      <p:ext uri="{BB962C8B-B14F-4D97-AF65-F5344CB8AC3E}">
        <p14:creationId xmlns:p14="http://schemas.microsoft.com/office/powerpoint/2010/main" val="353558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15677917"/>
              </p:ext>
            </p:extLst>
          </p:nvPr>
        </p:nvGraphicFramePr>
        <p:xfrm>
          <a:off x="382136" y="1269242"/>
          <a:ext cx="11155680" cy="3857928"/>
        </p:xfrm>
        <a:graphic>
          <a:graphicData uri="http://schemas.openxmlformats.org/drawingml/2006/table">
            <a:tbl>
              <a:tblPr firstRow="1" bandRow="1">
                <a:tableStyleId>{5940675A-B579-460E-94D1-54222C63F5DA}</a:tableStyleId>
              </a:tblPr>
              <a:tblGrid>
                <a:gridCol w="4011032"/>
                <a:gridCol w="1086322"/>
                <a:gridCol w="1142029"/>
                <a:gridCol w="1169884"/>
                <a:gridCol w="1183812"/>
                <a:gridCol w="1295227"/>
                <a:gridCol w="1267374"/>
              </a:tblGrid>
              <a:tr h="446885">
                <a:tc>
                  <a:txBody>
                    <a:bodyPr/>
                    <a:lstStyle/>
                    <a:p>
                      <a:pPr algn="ctr"/>
                      <a:r>
                        <a:rPr lang="en-IN" sz="2200" b="1" dirty="0" smtClean="0"/>
                        <a:t>Cost of Construction</a:t>
                      </a:r>
                      <a:endParaRPr lang="en-IN" sz="2200" b="1" dirty="0"/>
                    </a:p>
                  </a:txBody>
                  <a:tcPr/>
                </a:tc>
                <a:tc>
                  <a:txBody>
                    <a:bodyPr/>
                    <a:lstStyle/>
                    <a:p>
                      <a:pPr algn="ctr"/>
                      <a:r>
                        <a:rPr lang="en-IN" sz="2200" b="1" dirty="0" smtClean="0"/>
                        <a:t>600</a:t>
                      </a:r>
                      <a:endParaRPr lang="en-IN" sz="2200" b="1" dirty="0"/>
                    </a:p>
                  </a:txBody>
                  <a:tcPr/>
                </a:tc>
                <a:tc>
                  <a:txBody>
                    <a:bodyPr/>
                    <a:lstStyle/>
                    <a:p>
                      <a:pPr algn="ctr"/>
                      <a:r>
                        <a:rPr lang="en-IN" sz="2200" b="1" dirty="0" smtClean="0"/>
                        <a:t>630</a:t>
                      </a:r>
                      <a:endParaRPr lang="en-IN" sz="2200" b="1" dirty="0"/>
                    </a:p>
                  </a:txBody>
                  <a:tcPr/>
                </a:tc>
                <a:tc>
                  <a:txBody>
                    <a:bodyPr/>
                    <a:lstStyle/>
                    <a:p>
                      <a:pPr algn="ctr"/>
                      <a:r>
                        <a:rPr lang="en-IN" sz="2200" b="1" dirty="0" smtClean="0"/>
                        <a:t>90</a:t>
                      </a:r>
                      <a:endParaRPr lang="en-IN" sz="2200" b="1" dirty="0"/>
                    </a:p>
                  </a:txBody>
                  <a:tcPr/>
                </a:tc>
                <a:tc>
                  <a:txBody>
                    <a:bodyPr/>
                    <a:lstStyle/>
                    <a:p>
                      <a:pPr algn="ctr"/>
                      <a:r>
                        <a:rPr lang="en-IN" sz="2200" b="1" dirty="0" smtClean="0"/>
                        <a:t>180</a:t>
                      </a:r>
                      <a:endParaRPr lang="en-IN" sz="2200" b="1" dirty="0"/>
                    </a:p>
                  </a:txBody>
                  <a:tcPr/>
                </a:tc>
                <a:tc>
                  <a:txBody>
                    <a:bodyPr/>
                    <a:lstStyle/>
                    <a:p>
                      <a:pPr algn="ctr"/>
                      <a:r>
                        <a:rPr lang="en-IN" sz="2200" b="1" dirty="0" smtClean="0"/>
                        <a:t>900</a:t>
                      </a:r>
                      <a:endParaRPr lang="en-IN" sz="2200" b="1" dirty="0"/>
                    </a:p>
                  </a:txBody>
                  <a:tcPr/>
                </a:tc>
                <a:tc>
                  <a:txBody>
                    <a:bodyPr/>
                    <a:lstStyle/>
                    <a:p>
                      <a:pPr algn="ctr"/>
                      <a:r>
                        <a:rPr lang="en-IN" sz="2200" b="1" dirty="0" smtClean="0"/>
                        <a:t>1500</a:t>
                      </a:r>
                      <a:endParaRPr lang="en-IN" sz="2200" b="1" dirty="0"/>
                    </a:p>
                  </a:txBody>
                  <a:tcPr/>
                </a:tc>
              </a:tr>
              <a:tr h="822355">
                <a:tc>
                  <a:txBody>
                    <a:bodyPr/>
                    <a:lstStyle/>
                    <a:p>
                      <a:r>
                        <a:rPr lang="en-IN" sz="2200" dirty="0" smtClean="0"/>
                        <a:t>Less:- Element</a:t>
                      </a:r>
                      <a:r>
                        <a:rPr lang="en-IN" sz="2200" baseline="0" dirty="0" smtClean="0"/>
                        <a:t> of Vat Included in Purchase (Allowable as ITR Under Vat Act)</a:t>
                      </a:r>
                    </a:p>
                  </a:txBody>
                  <a:tcPr/>
                </a:tc>
                <a:tc>
                  <a:txBody>
                    <a:bodyPr/>
                    <a:lstStyle/>
                    <a:p>
                      <a:pPr algn="ctr"/>
                      <a:r>
                        <a:rPr lang="en-IN" sz="2200" dirty="0" smtClean="0"/>
                        <a:t>0</a:t>
                      </a:r>
                      <a:endParaRPr lang="en-IN" sz="2200" dirty="0"/>
                    </a:p>
                  </a:txBody>
                  <a:tcPr/>
                </a:tc>
                <a:tc>
                  <a:txBody>
                    <a:bodyPr/>
                    <a:lstStyle/>
                    <a:p>
                      <a:pPr algn="ctr"/>
                      <a:r>
                        <a:rPr lang="en-IN" sz="2200" dirty="0" smtClean="0"/>
                        <a:t>-77</a:t>
                      </a:r>
                      <a:endParaRPr lang="en-IN" sz="2200" dirty="0"/>
                    </a:p>
                  </a:txBody>
                  <a:tcPr/>
                </a:tc>
                <a:tc>
                  <a:txBody>
                    <a:bodyPr/>
                    <a:lstStyle/>
                    <a:p>
                      <a:pPr algn="ctr"/>
                      <a:r>
                        <a:rPr lang="en-IN" sz="2200" dirty="0" smtClean="0"/>
                        <a:t>-4</a:t>
                      </a:r>
                      <a:endParaRPr lang="en-IN" sz="2200" dirty="0"/>
                    </a:p>
                  </a:txBody>
                  <a:tcPr/>
                </a:tc>
                <a:tc>
                  <a:txBody>
                    <a:bodyPr/>
                    <a:lstStyle/>
                    <a:p>
                      <a:pPr algn="ctr"/>
                      <a:r>
                        <a:rPr lang="en-IN" sz="2200" dirty="0" smtClean="0"/>
                        <a:t>-9</a:t>
                      </a:r>
                      <a:endParaRPr lang="en-IN" sz="2200" dirty="0"/>
                    </a:p>
                  </a:txBody>
                  <a:tcPr/>
                </a:tc>
                <a:tc>
                  <a:txBody>
                    <a:bodyPr/>
                    <a:lstStyle/>
                    <a:p>
                      <a:pPr algn="ctr"/>
                      <a:r>
                        <a:rPr lang="en-IN" sz="2200" dirty="0" smtClean="0"/>
                        <a:t>-90</a:t>
                      </a:r>
                      <a:endParaRPr lang="en-IN" sz="2200" dirty="0"/>
                    </a:p>
                  </a:txBody>
                  <a:tcPr/>
                </a:tc>
                <a:tc>
                  <a:txBody>
                    <a:bodyPr/>
                    <a:lstStyle/>
                    <a:p>
                      <a:pPr algn="ctr"/>
                      <a:r>
                        <a:rPr lang="en-IN" sz="2200" dirty="0" smtClean="0"/>
                        <a:t>-90</a:t>
                      </a:r>
                      <a:endParaRPr lang="en-IN" sz="2200" dirty="0"/>
                    </a:p>
                  </a:txBody>
                  <a:tcPr/>
                </a:tc>
              </a:tr>
              <a:tr h="612181">
                <a:tc>
                  <a:txBody>
                    <a:bodyPr/>
                    <a:lstStyle/>
                    <a:p>
                      <a:endParaRPr lang="en-IN" sz="2200" dirty="0"/>
                    </a:p>
                  </a:txBody>
                  <a:tcPr/>
                </a:tc>
                <a:tc>
                  <a:txBody>
                    <a:bodyPr/>
                    <a:lstStyle/>
                    <a:p>
                      <a:pPr algn="ctr"/>
                      <a:r>
                        <a:rPr lang="en-IN" sz="2200" b="1" dirty="0" smtClean="0"/>
                        <a:t>600</a:t>
                      </a:r>
                      <a:endParaRPr lang="en-IN" sz="2200" b="1" dirty="0"/>
                    </a:p>
                  </a:txBody>
                  <a:tcPr/>
                </a:tc>
                <a:tc>
                  <a:txBody>
                    <a:bodyPr/>
                    <a:lstStyle/>
                    <a:p>
                      <a:pPr algn="ctr"/>
                      <a:r>
                        <a:rPr lang="en-IN" sz="2200" b="1" dirty="0" smtClean="0"/>
                        <a:t>553</a:t>
                      </a:r>
                      <a:endParaRPr lang="en-IN" sz="2200" b="1" dirty="0"/>
                    </a:p>
                  </a:txBody>
                  <a:tcPr/>
                </a:tc>
                <a:tc>
                  <a:txBody>
                    <a:bodyPr/>
                    <a:lstStyle/>
                    <a:p>
                      <a:pPr algn="ctr"/>
                      <a:r>
                        <a:rPr lang="en-IN" sz="2200" b="1" dirty="0" smtClean="0"/>
                        <a:t>86</a:t>
                      </a:r>
                      <a:endParaRPr lang="en-IN" sz="2200" b="1" dirty="0"/>
                    </a:p>
                  </a:txBody>
                  <a:tcPr/>
                </a:tc>
                <a:tc>
                  <a:txBody>
                    <a:bodyPr/>
                    <a:lstStyle/>
                    <a:p>
                      <a:pPr algn="ctr"/>
                      <a:r>
                        <a:rPr lang="en-IN" sz="2200" b="1" dirty="0" smtClean="0"/>
                        <a:t>171</a:t>
                      </a:r>
                      <a:endParaRPr lang="en-IN" sz="2200" b="1" dirty="0"/>
                    </a:p>
                  </a:txBody>
                  <a:tcPr/>
                </a:tc>
                <a:tc>
                  <a:txBody>
                    <a:bodyPr/>
                    <a:lstStyle/>
                    <a:p>
                      <a:pPr algn="ctr"/>
                      <a:r>
                        <a:rPr lang="en-IN" sz="2200" b="1" dirty="0" smtClean="0"/>
                        <a:t>810</a:t>
                      </a:r>
                      <a:endParaRPr lang="en-IN" sz="2200" b="1" dirty="0"/>
                    </a:p>
                  </a:txBody>
                  <a:tcPr/>
                </a:tc>
                <a:tc>
                  <a:txBody>
                    <a:bodyPr/>
                    <a:lstStyle/>
                    <a:p>
                      <a:pPr algn="ctr"/>
                      <a:r>
                        <a:rPr lang="en-IN" sz="2200" b="1" dirty="0" smtClean="0"/>
                        <a:t>1410</a:t>
                      </a:r>
                      <a:endParaRPr lang="en-IN" sz="2200" b="1" dirty="0"/>
                    </a:p>
                  </a:txBody>
                  <a:tcPr/>
                </a:tc>
              </a:tr>
              <a:tr h="604302">
                <a:tc>
                  <a:txBody>
                    <a:bodyPr/>
                    <a:lstStyle/>
                    <a:p>
                      <a:pPr algn="l"/>
                      <a:r>
                        <a:rPr lang="en-IN" sz="2200" b="0" dirty="0" smtClean="0"/>
                        <a:t>Less:-</a:t>
                      </a:r>
                      <a:r>
                        <a:rPr lang="en-IN" sz="2200" b="0" baseline="0" dirty="0" smtClean="0"/>
                        <a:t> </a:t>
                      </a:r>
                      <a:r>
                        <a:rPr lang="en-IN" sz="2200" b="0" baseline="0" dirty="0" err="1" smtClean="0"/>
                        <a:t>Avg</a:t>
                      </a:r>
                      <a:r>
                        <a:rPr lang="en-IN" sz="2200" b="0" baseline="0" dirty="0" smtClean="0"/>
                        <a:t> Excise Duty 10% (No ITR Allowable for Central Excise Duty)</a:t>
                      </a:r>
                      <a:endParaRPr lang="en-IN" sz="2200" b="0" dirty="0"/>
                    </a:p>
                  </a:txBody>
                  <a:tcPr/>
                </a:tc>
                <a:tc>
                  <a:txBody>
                    <a:bodyPr/>
                    <a:lstStyle/>
                    <a:p>
                      <a:pPr algn="ctr"/>
                      <a:r>
                        <a:rPr lang="en-IN" sz="2200" b="0" dirty="0" smtClean="0"/>
                        <a:t>0</a:t>
                      </a:r>
                      <a:endParaRPr lang="en-IN" sz="2200" b="0" dirty="0"/>
                    </a:p>
                  </a:txBody>
                  <a:tcPr/>
                </a:tc>
                <a:tc>
                  <a:txBody>
                    <a:bodyPr/>
                    <a:lstStyle/>
                    <a:p>
                      <a:pPr algn="ctr"/>
                      <a:r>
                        <a:rPr lang="en-IN" sz="2200" b="0" dirty="0" smtClean="0"/>
                        <a:t>-55</a:t>
                      </a:r>
                      <a:endParaRPr lang="en-IN" sz="2200" b="0" dirty="0"/>
                    </a:p>
                  </a:txBody>
                  <a:tcPr/>
                </a:tc>
                <a:tc>
                  <a:txBody>
                    <a:bodyPr/>
                    <a:lstStyle/>
                    <a:p>
                      <a:pPr algn="ctr"/>
                      <a:r>
                        <a:rPr lang="en-IN" sz="2200" b="0" dirty="0" smtClean="0"/>
                        <a:t>-9</a:t>
                      </a:r>
                      <a:endParaRPr lang="en-IN" sz="2200" b="0" dirty="0"/>
                    </a:p>
                  </a:txBody>
                  <a:tcPr/>
                </a:tc>
                <a:tc>
                  <a:txBody>
                    <a:bodyPr/>
                    <a:lstStyle/>
                    <a:p>
                      <a:pPr algn="ctr"/>
                      <a:r>
                        <a:rPr lang="en-IN" sz="2200" b="0" dirty="0" smtClean="0"/>
                        <a:t>0</a:t>
                      </a:r>
                      <a:endParaRPr lang="en-IN" sz="2200" b="0" dirty="0"/>
                    </a:p>
                  </a:txBody>
                  <a:tcPr/>
                </a:tc>
                <a:tc>
                  <a:txBody>
                    <a:bodyPr/>
                    <a:lstStyle/>
                    <a:p>
                      <a:pPr algn="ctr"/>
                      <a:r>
                        <a:rPr lang="en-IN" sz="2200" b="0" dirty="0" smtClean="0"/>
                        <a:t>-64</a:t>
                      </a:r>
                      <a:endParaRPr lang="en-IN" sz="2200" b="0" dirty="0"/>
                    </a:p>
                  </a:txBody>
                  <a:tcPr/>
                </a:tc>
                <a:tc>
                  <a:txBody>
                    <a:bodyPr/>
                    <a:lstStyle/>
                    <a:p>
                      <a:pPr algn="ctr"/>
                      <a:r>
                        <a:rPr lang="en-IN" sz="2200" b="0" dirty="0" smtClean="0"/>
                        <a:t>-64</a:t>
                      </a:r>
                      <a:endParaRPr lang="en-IN" sz="2200" b="0" dirty="0"/>
                    </a:p>
                  </a:txBody>
                  <a:tcPr/>
                </a:tc>
              </a:tr>
              <a:tr h="604302">
                <a:tc>
                  <a:txBody>
                    <a:bodyPr/>
                    <a:lstStyle/>
                    <a:p>
                      <a:pPr algn="ctr"/>
                      <a:r>
                        <a:rPr lang="en-IN" sz="2200" b="1" dirty="0" smtClean="0"/>
                        <a:t>Net Value</a:t>
                      </a:r>
                      <a:endParaRPr lang="en-IN" sz="2200" b="1" dirty="0"/>
                    </a:p>
                  </a:txBody>
                  <a:tcPr/>
                </a:tc>
                <a:tc>
                  <a:txBody>
                    <a:bodyPr/>
                    <a:lstStyle/>
                    <a:p>
                      <a:pPr algn="ctr"/>
                      <a:r>
                        <a:rPr lang="en-IN" sz="2200" b="1" dirty="0" smtClean="0"/>
                        <a:t>600</a:t>
                      </a:r>
                      <a:endParaRPr lang="en-IN" sz="2200" b="1" dirty="0"/>
                    </a:p>
                  </a:txBody>
                  <a:tcPr/>
                </a:tc>
                <a:tc>
                  <a:txBody>
                    <a:bodyPr/>
                    <a:lstStyle/>
                    <a:p>
                      <a:pPr algn="ctr"/>
                      <a:r>
                        <a:rPr lang="en-IN" sz="2200" b="1" dirty="0" smtClean="0"/>
                        <a:t>497</a:t>
                      </a:r>
                      <a:endParaRPr lang="en-IN" sz="2200" b="1" dirty="0"/>
                    </a:p>
                  </a:txBody>
                  <a:tcPr/>
                </a:tc>
                <a:tc>
                  <a:txBody>
                    <a:bodyPr/>
                    <a:lstStyle/>
                    <a:p>
                      <a:pPr algn="ctr"/>
                      <a:r>
                        <a:rPr lang="en-IN" sz="2200" b="1" dirty="0" smtClean="0"/>
                        <a:t>77</a:t>
                      </a:r>
                      <a:endParaRPr lang="en-IN" sz="2200" b="1" dirty="0"/>
                    </a:p>
                  </a:txBody>
                  <a:tcPr/>
                </a:tc>
                <a:tc>
                  <a:txBody>
                    <a:bodyPr/>
                    <a:lstStyle/>
                    <a:p>
                      <a:pPr algn="ctr"/>
                      <a:r>
                        <a:rPr lang="en-IN" sz="2200" b="1" dirty="0" smtClean="0"/>
                        <a:t>171</a:t>
                      </a:r>
                      <a:endParaRPr lang="en-IN" sz="2200" b="1" dirty="0"/>
                    </a:p>
                  </a:txBody>
                  <a:tcPr/>
                </a:tc>
                <a:tc>
                  <a:txBody>
                    <a:bodyPr/>
                    <a:lstStyle/>
                    <a:p>
                      <a:pPr algn="ctr"/>
                      <a:r>
                        <a:rPr lang="en-IN" sz="2200" b="1" dirty="0" smtClean="0"/>
                        <a:t>746</a:t>
                      </a:r>
                      <a:endParaRPr lang="en-IN" sz="2200" b="1" dirty="0"/>
                    </a:p>
                  </a:txBody>
                  <a:tcPr/>
                </a:tc>
                <a:tc>
                  <a:txBody>
                    <a:bodyPr/>
                    <a:lstStyle/>
                    <a:p>
                      <a:pPr algn="ctr"/>
                      <a:r>
                        <a:rPr lang="en-IN" sz="2200" b="1" dirty="0" smtClean="0"/>
                        <a:t>1346</a:t>
                      </a:r>
                      <a:endParaRPr lang="en-IN" sz="2200" b="1"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72122373"/>
              </p:ext>
            </p:extLst>
          </p:nvPr>
        </p:nvGraphicFramePr>
        <p:xfrm>
          <a:off x="382136" y="218364"/>
          <a:ext cx="11155681" cy="736980"/>
        </p:xfrm>
        <a:graphic>
          <a:graphicData uri="http://schemas.openxmlformats.org/drawingml/2006/table">
            <a:tbl>
              <a:tblPr firstRow="1" bandRow="1">
                <a:tableStyleId>{5940675A-B579-460E-94D1-54222C63F5DA}</a:tableStyleId>
              </a:tblPr>
              <a:tblGrid>
                <a:gridCol w="11155681"/>
              </a:tblGrid>
              <a:tr h="736980">
                <a:tc>
                  <a:txBody>
                    <a:bodyPr/>
                    <a:lstStyle/>
                    <a:p>
                      <a:pPr algn="ctr"/>
                      <a:r>
                        <a:rPr lang="en-IN" sz="3000" b="1" dirty="0" smtClean="0"/>
                        <a:t>Present Scenario</a:t>
                      </a:r>
                      <a:endParaRPr lang="en-IN" sz="3000" b="1" dirty="0"/>
                    </a:p>
                  </a:txBody>
                  <a:tcPr/>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16</a:t>
            </a:fld>
            <a:endParaRPr lang="en-IN"/>
          </a:p>
        </p:txBody>
      </p:sp>
    </p:spTree>
    <p:extLst>
      <p:ext uri="{BB962C8B-B14F-4D97-AF65-F5344CB8AC3E}">
        <p14:creationId xmlns:p14="http://schemas.microsoft.com/office/powerpoint/2010/main" val="5633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20565830"/>
              </p:ext>
            </p:extLst>
          </p:nvPr>
        </p:nvGraphicFramePr>
        <p:xfrm>
          <a:off x="520505" y="1355803"/>
          <a:ext cx="11155680" cy="2042160"/>
        </p:xfrm>
        <a:graphic>
          <a:graphicData uri="http://schemas.openxmlformats.org/drawingml/2006/table">
            <a:tbl>
              <a:tblPr firstRow="1" bandRow="1">
                <a:tableStyleId>{5940675A-B579-460E-94D1-54222C63F5DA}</a:tableStyleId>
              </a:tblPr>
              <a:tblGrid>
                <a:gridCol w="6048764"/>
                <a:gridCol w="1611609"/>
                <a:gridCol w="1716257"/>
                <a:gridCol w="1779050"/>
              </a:tblGrid>
              <a:tr h="0">
                <a:tc>
                  <a:txBody>
                    <a:bodyPr/>
                    <a:lstStyle/>
                    <a:p>
                      <a:pPr algn="ctr"/>
                      <a:r>
                        <a:rPr lang="en-IN" sz="2200" b="1" dirty="0" smtClean="0"/>
                        <a:t>Particular</a:t>
                      </a:r>
                    </a:p>
                  </a:txBody>
                  <a:tcPr/>
                </a:tc>
                <a:tc>
                  <a:txBody>
                    <a:bodyPr/>
                    <a:lstStyle/>
                    <a:p>
                      <a:pPr algn="ctr"/>
                      <a:r>
                        <a:rPr lang="en-IN" sz="2200" b="1" dirty="0" smtClean="0"/>
                        <a:t>Vat</a:t>
                      </a:r>
                      <a:endParaRPr lang="en-IN" sz="2200" b="1" dirty="0"/>
                    </a:p>
                  </a:txBody>
                  <a:tcPr/>
                </a:tc>
                <a:tc>
                  <a:txBody>
                    <a:bodyPr/>
                    <a:lstStyle/>
                    <a:p>
                      <a:pPr algn="ctr"/>
                      <a:r>
                        <a:rPr lang="en-IN" sz="2200" b="1" dirty="0" smtClean="0"/>
                        <a:t>Service</a:t>
                      </a:r>
                      <a:r>
                        <a:rPr lang="en-IN" sz="2200" b="1" baseline="0" dirty="0" smtClean="0"/>
                        <a:t> Tax</a:t>
                      </a:r>
                      <a:endParaRPr lang="en-IN" sz="2200" b="1" dirty="0"/>
                    </a:p>
                  </a:txBody>
                  <a:tcPr/>
                </a:tc>
                <a:tc>
                  <a:txBody>
                    <a:bodyPr/>
                    <a:lstStyle/>
                    <a:p>
                      <a:pPr algn="ctr"/>
                      <a:r>
                        <a:rPr lang="en-IN" sz="2200" b="1" dirty="0" smtClean="0"/>
                        <a:t>Total</a:t>
                      </a:r>
                    </a:p>
                    <a:p>
                      <a:pPr algn="ctr"/>
                      <a:endParaRPr lang="en-IN" sz="2200" b="1" dirty="0"/>
                    </a:p>
                  </a:txBody>
                  <a:tcPr/>
                </a:tc>
              </a:tr>
              <a:tr h="370840">
                <a:tc>
                  <a:txBody>
                    <a:bodyPr/>
                    <a:lstStyle/>
                    <a:p>
                      <a:r>
                        <a:rPr lang="en-IN" sz="2200" dirty="0" smtClean="0"/>
                        <a:t>Liability of Vat &amp; Service</a:t>
                      </a:r>
                      <a:r>
                        <a:rPr lang="en-IN" sz="2200" baseline="0" dirty="0" smtClean="0"/>
                        <a:t> Tax</a:t>
                      </a:r>
                      <a:endParaRPr lang="en-IN" sz="2200" dirty="0"/>
                    </a:p>
                  </a:txBody>
                  <a:tcPr/>
                </a:tc>
                <a:tc>
                  <a:txBody>
                    <a:bodyPr/>
                    <a:lstStyle/>
                    <a:p>
                      <a:pPr algn="ctr"/>
                      <a:r>
                        <a:rPr lang="en-IN" sz="2200" dirty="0" smtClean="0"/>
                        <a:t> 122</a:t>
                      </a:r>
                      <a:endParaRPr lang="en-IN" sz="2200" dirty="0"/>
                    </a:p>
                  </a:txBody>
                  <a:tcPr/>
                </a:tc>
                <a:tc>
                  <a:txBody>
                    <a:bodyPr/>
                    <a:lstStyle/>
                    <a:p>
                      <a:pPr algn="ctr"/>
                      <a:r>
                        <a:rPr lang="en-IN" sz="2200" dirty="0" smtClean="0"/>
                        <a:t>104</a:t>
                      </a:r>
                      <a:endParaRPr lang="en-IN" sz="2200" dirty="0"/>
                    </a:p>
                  </a:txBody>
                  <a:tcPr/>
                </a:tc>
                <a:tc>
                  <a:txBody>
                    <a:bodyPr/>
                    <a:lstStyle/>
                    <a:p>
                      <a:pPr algn="ctr"/>
                      <a:r>
                        <a:rPr lang="en-IN" sz="2200" dirty="0" smtClean="0"/>
                        <a:t> 226</a:t>
                      </a:r>
                      <a:endParaRPr lang="en-IN" sz="2200" dirty="0"/>
                    </a:p>
                  </a:txBody>
                  <a:tcPr/>
                </a:tc>
              </a:tr>
              <a:tr h="370840">
                <a:tc>
                  <a:txBody>
                    <a:bodyPr/>
                    <a:lstStyle/>
                    <a:p>
                      <a:r>
                        <a:rPr lang="en-IN" sz="2200" dirty="0" smtClean="0"/>
                        <a:t>Less:- ITR Allowable</a:t>
                      </a:r>
                      <a:endParaRPr lang="en-IN" sz="2200" dirty="0"/>
                    </a:p>
                  </a:txBody>
                  <a:tcPr/>
                </a:tc>
                <a:tc>
                  <a:txBody>
                    <a:bodyPr/>
                    <a:lstStyle/>
                    <a:p>
                      <a:pPr algn="ctr"/>
                      <a:r>
                        <a:rPr lang="en-IN" sz="2200" dirty="0" smtClean="0"/>
                        <a:t>-90</a:t>
                      </a:r>
                      <a:endParaRPr lang="en-IN" sz="2200" dirty="0"/>
                    </a:p>
                  </a:txBody>
                  <a:tcPr/>
                </a:tc>
                <a:tc>
                  <a:txBody>
                    <a:bodyPr/>
                    <a:lstStyle/>
                    <a:p>
                      <a:pPr algn="ctr"/>
                      <a:r>
                        <a:rPr lang="en-IN" sz="2200" dirty="0" smtClean="0"/>
                        <a:t>0</a:t>
                      </a:r>
                      <a:endParaRPr lang="en-IN" sz="2200" dirty="0"/>
                    </a:p>
                  </a:txBody>
                  <a:tcPr/>
                </a:tc>
                <a:tc>
                  <a:txBody>
                    <a:bodyPr/>
                    <a:lstStyle/>
                    <a:p>
                      <a:pPr algn="ctr"/>
                      <a:r>
                        <a:rPr lang="en-IN" sz="2200" dirty="0" smtClean="0"/>
                        <a:t>-90</a:t>
                      </a:r>
                      <a:endParaRPr lang="en-IN" sz="2200" dirty="0"/>
                    </a:p>
                  </a:txBody>
                  <a:tcPr/>
                </a:tc>
              </a:tr>
              <a:tr h="370840">
                <a:tc>
                  <a:txBody>
                    <a:bodyPr/>
                    <a:lstStyle/>
                    <a:p>
                      <a:pPr algn="ctr"/>
                      <a:r>
                        <a:rPr lang="en-IN" sz="2200" b="1" dirty="0" smtClean="0"/>
                        <a:t>Net Liability of</a:t>
                      </a:r>
                      <a:r>
                        <a:rPr lang="en-IN" sz="2200" b="1" baseline="0" dirty="0" smtClean="0"/>
                        <a:t> Tax</a:t>
                      </a:r>
                      <a:endParaRPr lang="en-IN" sz="2200" b="1" dirty="0"/>
                    </a:p>
                  </a:txBody>
                  <a:tcPr/>
                </a:tc>
                <a:tc>
                  <a:txBody>
                    <a:bodyPr/>
                    <a:lstStyle/>
                    <a:p>
                      <a:pPr algn="ctr"/>
                      <a:r>
                        <a:rPr lang="en-IN" sz="2200" b="1" dirty="0" smtClean="0"/>
                        <a:t>32</a:t>
                      </a:r>
                      <a:endParaRPr lang="en-IN" sz="2200" b="1" dirty="0"/>
                    </a:p>
                  </a:txBody>
                  <a:tcPr/>
                </a:tc>
                <a:tc>
                  <a:txBody>
                    <a:bodyPr/>
                    <a:lstStyle/>
                    <a:p>
                      <a:pPr algn="ctr"/>
                      <a:r>
                        <a:rPr lang="en-IN" sz="2200" b="1" dirty="0" smtClean="0"/>
                        <a:t>104</a:t>
                      </a:r>
                      <a:endParaRPr lang="en-IN" sz="2200" b="1" dirty="0"/>
                    </a:p>
                  </a:txBody>
                  <a:tcPr/>
                </a:tc>
                <a:tc>
                  <a:txBody>
                    <a:bodyPr/>
                    <a:lstStyle/>
                    <a:p>
                      <a:pPr algn="ctr"/>
                      <a:r>
                        <a:rPr lang="en-IN" sz="2200" b="1" dirty="0" smtClean="0"/>
                        <a:t>136</a:t>
                      </a:r>
                      <a:endParaRPr lang="en-IN" sz="2200" b="1"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10279977"/>
              </p:ext>
            </p:extLst>
          </p:nvPr>
        </p:nvGraphicFramePr>
        <p:xfrm>
          <a:off x="520505" y="3725840"/>
          <a:ext cx="11155680" cy="2701927"/>
        </p:xfrm>
        <a:graphic>
          <a:graphicData uri="http://schemas.openxmlformats.org/drawingml/2006/table">
            <a:tbl>
              <a:tblPr firstRow="1" bandRow="1">
                <a:tableStyleId>{5940675A-B579-460E-94D1-54222C63F5DA}</a:tableStyleId>
              </a:tblPr>
              <a:tblGrid>
                <a:gridCol w="11155680"/>
              </a:tblGrid>
              <a:tr h="2701927">
                <a:tc>
                  <a:txBody>
                    <a:bodyPr/>
                    <a:lstStyle/>
                    <a:p>
                      <a:pPr algn="just"/>
                      <a:r>
                        <a:rPr lang="en-IN" sz="3000" b="1" u="sng" dirty="0" smtClean="0"/>
                        <a:t>Note</a:t>
                      </a:r>
                      <a:r>
                        <a:rPr lang="en-IN" sz="3000" b="1" dirty="0" smtClean="0"/>
                        <a:t>:-</a:t>
                      </a:r>
                    </a:p>
                    <a:p>
                      <a:pPr algn="just"/>
                      <a:r>
                        <a:rPr lang="en-IN" sz="3000" b="1" dirty="0" smtClean="0"/>
                        <a:t>The Purchase Price includes CST @ 2% Paid by the Supplier, while making purchase from Out of State.</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72044466"/>
              </p:ext>
            </p:extLst>
          </p:nvPr>
        </p:nvGraphicFramePr>
        <p:xfrm>
          <a:off x="520504" y="232012"/>
          <a:ext cx="11155681" cy="736980"/>
        </p:xfrm>
        <a:graphic>
          <a:graphicData uri="http://schemas.openxmlformats.org/drawingml/2006/table">
            <a:tbl>
              <a:tblPr firstRow="1" bandRow="1">
                <a:tableStyleId>{5940675A-B579-460E-94D1-54222C63F5DA}</a:tableStyleId>
              </a:tblPr>
              <a:tblGrid>
                <a:gridCol w="11155681"/>
              </a:tblGrid>
              <a:tr h="736980">
                <a:tc>
                  <a:txBody>
                    <a:bodyPr/>
                    <a:lstStyle/>
                    <a:p>
                      <a:pPr algn="ctr"/>
                      <a:r>
                        <a:rPr lang="en-IN" sz="3000" b="1" dirty="0" smtClean="0"/>
                        <a:t>Present Scenario</a:t>
                      </a:r>
                      <a:endParaRPr lang="en-IN" sz="3000" b="1" dirty="0"/>
                    </a:p>
                  </a:txBody>
                  <a:tcPr/>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17</a:t>
            </a:fld>
            <a:endParaRPr lang="en-IN"/>
          </a:p>
        </p:txBody>
      </p:sp>
    </p:spTree>
    <p:extLst>
      <p:ext uri="{BB962C8B-B14F-4D97-AF65-F5344CB8AC3E}">
        <p14:creationId xmlns:p14="http://schemas.microsoft.com/office/powerpoint/2010/main" val="394905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050442743"/>
              </p:ext>
            </p:extLst>
          </p:nvPr>
        </p:nvGraphicFramePr>
        <p:xfrm>
          <a:off x="520505" y="1029726"/>
          <a:ext cx="11155680" cy="945360"/>
        </p:xfrm>
        <a:graphic>
          <a:graphicData uri="http://schemas.openxmlformats.org/drawingml/2006/table">
            <a:tbl>
              <a:tblPr firstRow="1" bandRow="1">
                <a:tableStyleId>{5940675A-B579-460E-94D1-54222C63F5DA}</a:tableStyleId>
              </a:tblPr>
              <a:tblGrid>
                <a:gridCol w="6427473"/>
                <a:gridCol w="1754895"/>
                <a:gridCol w="1573347"/>
                <a:gridCol w="1399965"/>
              </a:tblGrid>
              <a:tr h="339360">
                <a:tc>
                  <a:txBody>
                    <a:bodyPr/>
                    <a:lstStyle/>
                    <a:p>
                      <a:endParaRPr lang="en-IN" sz="2200" dirty="0"/>
                    </a:p>
                  </a:txBody>
                  <a:tcPr/>
                </a:tc>
                <a:tc>
                  <a:txBody>
                    <a:bodyPr/>
                    <a:lstStyle/>
                    <a:p>
                      <a:pPr algn="ctr"/>
                      <a:r>
                        <a:rPr lang="en-IN" sz="2200" b="1" dirty="0" smtClean="0"/>
                        <a:t>Per Sq. Ft.</a:t>
                      </a:r>
                      <a:endParaRPr lang="en-IN" sz="2200" b="1" dirty="0"/>
                    </a:p>
                  </a:txBody>
                  <a:tcPr/>
                </a:tc>
                <a:tc>
                  <a:txBody>
                    <a:bodyPr/>
                    <a:lstStyle/>
                    <a:p>
                      <a:pPr algn="ctr"/>
                      <a:r>
                        <a:rPr lang="en-IN" sz="2200" b="1" dirty="0" smtClean="0"/>
                        <a:t>GST @ 12%</a:t>
                      </a:r>
                      <a:endParaRPr lang="en-IN" sz="2200" b="1" dirty="0"/>
                    </a:p>
                  </a:txBody>
                  <a:tcPr/>
                </a:tc>
                <a:tc>
                  <a:txBody>
                    <a:bodyPr/>
                    <a:lstStyle/>
                    <a:p>
                      <a:pPr algn="ctr"/>
                      <a:r>
                        <a:rPr lang="en-IN" sz="2200" b="1" dirty="0" smtClean="0"/>
                        <a:t>Total</a:t>
                      </a:r>
                      <a:endParaRPr lang="en-IN" sz="2200" b="1" dirty="0"/>
                    </a:p>
                  </a:txBody>
                  <a:tcPr/>
                </a:tc>
              </a:tr>
              <a:tr h="518640">
                <a:tc>
                  <a:txBody>
                    <a:bodyPr/>
                    <a:lstStyle/>
                    <a:p>
                      <a:r>
                        <a:rPr lang="en-IN" sz="2200" dirty="0" smtClean="0"/>
                        <a:t>Sale</a:t>
                      </a:r>
                      <a:r>
                        <a:rPr lang="en-IN" sz="2200" baseline="0" dirty="0" smtClean="0"/>
                        <a:t> Value of Flat</a:t>
                      </a:r>
                    </a:p>
                  </a:txBody>
                  <a:tcPr/>
                </a:tc>
                <a:tc>
                  <a:txBody>
                    <a:bodyPr/>
                    <a:lstStyle/>
                    <a:p>
                      <a:pPr algn="ctr"/>
                      <a:r>
                        <a:rPr lang="en-IN" sz="2200" dirty="0" smtClean="0"/>
                        <a:t>2300</a:t>
                      </a:r>
                      <a:endParaRPr lang="en-IN" sz="2200" dirty="0"/>
                    </a:p>
                  </a:txBody>
                  <a:tcPr/>
                </a:tc>
                <a:tc>
                  <a:txBody>
                    <a:bodyPr/>
                    <a:lstStyle/>
                    <a:p>
                      <a:pPr algn="ctr"/>
                      <a:r>
                        <a:rPr lang="en-IN" sz="2200" dirty="0" smtClean="0"/>
                        <a:t>276</a:t>
                      </a:r>
                      <a:endParaRPr lang="en-IN" sz="2200" dirty="0"/>
                    </a:p>
                  </a:txBody>
                  <a:tcPr/>
                </a:tc>
                <a:tc>
                  <a:txBody>
                    <a:bodyPr/>
                    <a:lstStyle/>
                    <a:p>
                      <a:pPr algn="ctr"/>
                      <a:r>
                        <a:rPr lang="en-IN" sz="2200" b="1" dirty="0" smtClean="0"/>
                        <a:t>2576</a:t>
                      </a:r>
                      <a:endParaRPr lang="en-IN" sz="2200" b="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96209613"/>
              </p:ext>
            </p:extLst>
          </p:nvPr>
        </p:nvGraphicFramePr>
        <p:xfrm>
          <a:off x="520504" y="2253553"/>
          <a:ext cx="11155681" cy="4526280"/>
        </p:xfrm>
        <a:graphic>
          <a:graphicData uri="http://schemas.openxmlformats.org/drawingml/2006/table">
            <a:tbl>
              <a:tblPr firstRow="1" bandRow="1">
                <a:tableStyleId>{5940675A-B579-460E-94D1-54222C63F5DA}</a:tableStyleId>
              </a:tblPr>
              <a:tblGrid>
                <a:gridCol w="2754958"/>
                <a:gridCol w="1212482"/>
                <a:gridCol w="1212482"/>
                <a:gridCol w="1172812"/>
                <a:gridCol w="1172812"/>
                <a:gridCol w="1316313"/>
                <a:gridCol w="1029311"/>
                <a:gridCol w="1284511"/>
              </a:tblGrid>
              <a:tr h="553341">
                <a:tc>
                  <a:txBody>
                    <a:bodyPr/>
                    <a:lstStyle/>
                    <a:p>
                      <a:endParaRPr lang="en-IN" sz="2200" b="1" dirty="0"/>
                    </a:p>
                  </a:txBody>
                  <a:tcPr/>
                </a:tc>
                <a:tc>
                  <a:txBody>
                    <a:bodyPr/>
                    <a:lstStyle/>
                    <a:p>
                      <a:pPr algn="ctr"/>
                      <a:r>
                        <a:rPr lang="en-IN" sz="2200" b="1" dirty="0" smtClean="0"/>
                        <a:t>Labour</a:t>
                      </a:r>
                      <a:r>
                        <a:rPr lang="en-IN" sz="2200" b="1" baseline="0" dirty="0" smtClean="0"/>
                        <a:t> </a:t>
                      </a:r>
                      <a:r>
                        <a:rPr lang="en-IN" sz="2200" b="1" dirty="0" smtClean="0"/>
                        <a:t>@ 40%</a:t>
                      </a:r>
                      <a:endParaRPr lang="en-IN" sz="2200" b="1" dirty="0"/>
                    </a:p>
                  </a:txBody>
                  <a:tcPr/>
                </a:tc>
                <a:tc gridSpan="5">
                  <a:txBody>
                    <a:bodyPr/>
                    <a:lstStyle/>
                    <a:p>
                      <a:pPr algn="ctr"/>
                      <a:r>
                        <a:rPr lang="en-IN" sz="2200" b="1" dirty="0" smtClean="0"/>
                        <a:t>Material</a:t>
                      </a:r>
                      <a:r>
                        <a:rPr lang="en-IN" sz="2200" b="1" baseline="0" dirty="0" smtClean="0"/>
                        <a:t> @ 60%</a:t>
                      </a:r>
                      <a:endParaRPr lang="en-IN" sz="2200" b="1" dirty="0"/>
                    </a:p>
                  </a:txBody>
                  <a:tcPr/>
                </a:tc>
                <a:tc hMerge="1">
                  <a:txBody>
                    <a:bodyPr/>
                    <a:lstStyle/>
                    <a:p>
                      <a:pPr algn="ctr"/>
                      <a:endParaRPr lang="en-IN" sz="2200" b="1"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3">
                  <a:txBody>
                    <a:bodyPr/>
                    <a:lstStyle/>
                    <a:p>
                      <a:endParaRPr lang="en-IN" sz="2200" b="1" dirty="0" smtClean="0"/>
                    </a:p>
                    <a:p>
                      <a:endParaRPr lang="en-IN" sz="2200" b="1" dirty="0" smtClean="0"/>
                    </a:p>
                    <a:p>
                      <a:endParaRPr lang="en-IN" sz="2200" b="1" dirty="0" smtClean="0"/>
                    </a:p>
                    <a:p>
                      <a:r>
                        <a:rPr lang="en-IN" sz="2200" b="1" baseline="0" dirty="0" smtClean="0"/>
                        <a:t>    </a:t>
                      </a:r>
                      <a:r>
                        <a:rPr lang="en-IN" sz="2200" b="1" dirty="0" smtClean="0"/>
                        <a:t>Total</a:t>
                      </a:r>
                    </a:p>
                  </a:txBody>
                  <a:tcPr/>
                </a:tc>
              </a:tr>
              <a:tr h="296015">
                <a:tc>
                  <a:txBody>
                    <a:bodyPr/>
                    <a:lstStyle/>
                    <a:p>
                      <a:endParaRPr lang="en-IN" sz="2200" b="1" dirty="0"/>
                    </a:p>
                  </a:txBody>
                  <a:tcPr/>
                </a:tc>
                <a:tc gridSpan="6">
                  <a:txBody>
                    <a:bodyPr/>
                    <a:lstStyle/>
                    <a:p>
                      <a:pPr algn="ctr"/>
                      <a:r>
                        <a:rPr lang="en-IN" sz="2200" b="1" dirty="0" smtClean="0"/>
                        <a:t>Rate of Tax of Various Material</a:t>
                      </a:r>
                      <a:endParaRPr lang="en-IN" sz="2200" b="1" dirty="0"/>
                    </a:p>
                  </a:txBody>
                  <a:tcPr/>
                </a:tc>
                <a:tc hMerge="1">
                  <a:txBody>
                    <a:bodyPr/>
                    <a:lstStyle/>
                    <a:p>
                      <a:endParaRPr lang="en-IN"/>
                    </a:p>
                  </a:txBody>
                  <a:tcPr/>
                </a:tc>
                <a:tc hMerge="1">
                  <a:txBody>
                    <a:bodyPr/>
                    <a:lstStyle/>
                    <a:p>
                      <a:pPr algn="ctr"/>
                      <a:endParaRPr lang="en-IN" sz="2200" b="1"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vMerge="1">
                  <a:txBody>
                    <a:bodyPr/>
                    <a:lstStyle/>
                    <a:p>
                      <a:endParaRPr lang="en-IN" dirty="0"/>
                    </a:p>
                  </a:txBody>
                  <a:tcPr/>
                </a:tc>
              </a:tr>
              <a:tr h="634317">
                <a:tc>
                  <a:txBody>
                    <a:bodyPr/>
                    <a:lstStyle/>
                    <a:p>
                      <a:r>
                        <a:rPr lang="en-IN" sz="2200" b="1" dirty="0" smtClean="0"/>
                        <a:t>GST</a:t>
                      </a:r>
                      <a:r>
                        <a:rPr lang="en-IN" sz="2200" b="1" baseline="0" dirty="0" smtClean="0"/>
                        <a:t> Rate</a:t>
                      </a:r>
                      <a:endParaRPr lang="en-IN" sz="2200" b="1" dirty="0"/>
                    </a:p>
                  </a:txBody>
                  <a:tcPr/>
                </a:tc>
                <a:tc>
                  <a:txBody>
                    <a:bodyPr/>
                    <a:lstStyle/>
                    <a:p>
                      <a:pPr algn="ctr"/>
                      <a:r>
                        <a:rPr lang="en-IN" sz="2200" b="1" dirty="0" smtClean="0"/>
                        <a:t>18%</a:t>
                      </a:r>
                      <a:endParaRPr lang="en-IN" sz="2200" b="1" dirty="0"/>
                    </a:p>
                  </a:txBody>
                  <a:tcPr/>
                </a:tc>
                <a:tc>
                  <a:txBody>
                    <a:bodyPr/>
                    <a:lstStyle/>
                    <a:p>
                      <a:pPr algn="ctr"/>
                      <a:r>
                        <a:rPr lang="en-IN" sz="2200" b="1" kern="1200" dirty="0" smtClean="0">
                          <a:solidFill>
                            <a:schemeClr val="tx1"/>
                          </a:solidFill>
                          <a:latin typeface="+mn-lt"/>
                          <a:ea typeface="+mn-ea"/>
                          <a:cs typeface="+mn-cs"/>
                        </a:rPr>
                        <a:t>28%</a:t>
                      </a:r>
                    </a:p>
                    <a:p>
                      <a:pPr algn="ctr"/>
                      <a:r>
                        <a:rPr lang="en-IN" sz="2200" b="1" kern="1200" dirty="0" smtClean="0">
                          <a:solidFill>
                            <a:schemeClr val="tx1"/>
                          </a:solidFill>
                          <a:latin typeface="+mn-lt"/>
                          <a:ea typeface="+mn-ea"/>
                          <a:cs typeface="+mn-cs"/>
                        </a:rPr>
                        <a:t>50%</a:t>
                      </a:r>
                      <a:endParaRPr lang="en-IN" sz="2200" b="1" kern="1200" dirty="0">
                        <a:solidFill>
                          <a:schemeClr val="tx1"/>
                        </a:solidFill>
                        <a:latin typeface="+mn-lt"/>
                        <a:ea typeface="+mn-ea"/>
                        <a:cs typeface="+mn-cs"/>
                      </a:endParaRPr>
                    </a:p>
                  </a:txBody>
                  <a:tcPr/>
                </a:tc>
                <a:tc>
                  <a:txBody>
                    <a:bodyPr/>
                    <a:lstStyle/>
                    <a:p>
                      <a:pPr algn="ctr"/>
                      <a:r>
                        <a:rPr lang="en-IN" sz="2200" b="1" dirty="0" smtClean="0"/>
                        <a:t>18%</a:t>
                      </a:r>
                    </a:p>
                    <a:p>
                      <a:pPr algn="ctr"/>
                      <a:r>
                        <a:rPr lang="en-IN" sz="2200" b="1" dirty="0" smtClean="0"/>
                        <a:t>30%</a:t>
                      </a:r>
                      <a:endParaRPr lang="en-IN" sz="2200" b="1" dirty="0"/>
                    </a:p>
                  </a:txBody>
                  <a:tcPr/>
                </a:tc>
                <a:tc>
                  <a:txBody>
                    <a:bodyPr/>
                    <a:lstStyle/>
                    <a:p>
                      <a:pPr algn="ctr"/>
                      <a:r>
                        <a:rPr lang="en-IN" sz="2200" b="1" dirty="0" smtClean="0"/>
                        <a:t>5%</a:t>
                      </a:r>
                    </a:p>
                    <a:p>
                      <a:pPr algn="ctr"/>
                      <a:r>
                        <a:rPr lang="en-IN" sz="2200" b="1" dirty="0" smtClean="0"/>
                        <a:t>20%</a:t>
                      </a:r>
                      <a:endParaRPr lang="en-IN" sz="2200" b="1" dirty="0"/>
                    </a:p>
                  </a:txBody>
                  <a:tcPr/>
                </a:tc>
                <a:tc>
                  <a:txBody>
                    <a:bodyPr/>
                    <a:lstStyle/>
                    <a:p>
                      <a:pPr algn="ctr"/>
                      <a:r>
                        <a:rPr lang="en-IN" sz="1950" b="1" dirty="0" smtClean="0"/>
                        <a:t>Mat.</a:t>
                      </a:r>
                      <a:r>
                        <a:rPr lang="en-IN" sz="1950" b="1" baseline="0" dirty="0" smtClean="0"/>
                        <a:t> Value</a:t>
                      </a:r>
                    </a:p>
                    <a:p>
                      <a:pPr algn="ctr"/>
                      <a:r>
                        <a:rPr lang="en-IN" sz="1950" b="1" baseline="0" dirty="0" smtClean="0"/>
                        <a:t>         100%</a:t>
                      </a:r>
                      <a:endParaRPr lang="en-IN" sz="1950" b="1" dirty="0"/>
                    </a:p>
                  </a:txBody>
                  <a:tcPr/>
                </a:tc>
                <a:tc>
                  <a:txBody>
                    <a:bodyPr/>
                    <a:lstStyle/>
                    <a:p>
                      <a:pPr algn="ctr"/>
                      <a:r>
                        <a:rPr lang="en-IN" sz="2000" b="1" dirty="0" smtClean="0"/>
                        <a:t>Land</a:t>
                      </a:r>
                      <a:endParaRPr lang="en-IN" sz="2000" b="1" dirty="0"/>
                    </a:p>
                  </a:txBody>
                  <a:tcPr/>
                </a:tc>
                <a:tc vMerge="1">
                  <a:txBody>
                    <a:bodyPr/>
                    <a:lstStyle/>
                    <a:p>
                      <a:endParaRPr lang="en-IN" dirty="0"/>
                    </a:p>
                  </a:txBody>
                  <a:tcPr/>
                </a:tc>
              </a:tr>
              <a:tr h="553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smtClean="0"/>
                        <a:t>Sales Value Incl. Vat &amp; Service Tax</a:t>
                      </a:r>
                      <a:endParaRPr lang="en-IN" sz="2200" baseline="0" dirty="0" smtClean="0"/>
                    </a:p>
                  </a:txBody>
                  <a:tcPr/>
                </a:tc>
                <a:tc>
                  <a:txBody>
                    <a:bodyPr/>
                    <a:lstStyle/>
                    <a:p>
                      <a:pPr algn="ctr"/>
                      <a:r>
                        <a:rPr lang="en-IN" sz="2200" b="0" dirty="0" smtClean="0"/>
                        <a:t>806</a:t>
                      </a:r>
                      <a:endParaRPr lang="en-IN" sz="2200" b="0" dirty="0"/>
                    </a:p>
                  </a:txBody>
                  <a:tcPr/>
                </a:tc>
                <a:tc>
                  <a:txBody>
                    <a:bodyPr/>
                    <a:lstStyle/>
                    <a:p>
                      <a:pPr algn="ctr"/>
                      <a:r>
                        <a:rPr lang="en-IN" dirty="0" smtClean="0"/>
                        <a:t>605 </a:t>
                      </a:r>
                    </a:p>
                    <a:p>
                      <a:pPr algn="ctr"/>
                      <a:endParaRPr lang="en-IN" dirty="0"/>
                    </a:p>
                  </a:txBody>
                  <a:tcPr/>
                </a:tc>
                <a:tc>
                  <a:txBody>
                    <a:bodyPr/>
                    <a:lstStyle/>
                    <a:p>
                      <a:pPr algn="ctr"/>
                      <a:r>
                        <a:rPr lang="en-IN" sz="2200" b="0" dirty="0" smtClean="0"/>
                        <a:t>363</a:t>
                      </a:r>
                      <a:endParaRPr lang="en-IN" sz="2200" b="0" dirty="0"/>
                    </a:p>
                  </a:txBody>
                  <a:tcPr/>
                </a:tc>
                <a:tc>
                  <a:txBody>
                    <a:bodyPr/>
                    <a:lstStyle/>
                    <a:p>
                      <a:pPr algn="ctr"/>
                      <a:r>
                        <a:rPr lang="en-IN" sz="2200" b="0" dirty="0" smtClean="0"/>
                        <a:t>242</a:t>
                      </a:r>
                      <a:endParaRPr lang="en-IN" sz="2200" b="0" dirty="0"/>
                    </a:p>
                  </a:txBody>
                  <a:tcPr/>
                </a:tc>
                <a:tc>
                  <a:txBody>
                    <a:bodyPr/>
                    <a:lstStyle/>
                    <a:p>
                      <a:pPr algn="ctr"/>
                      <a:r>
                        <a:rPr lang="en-IN" sz="2000" b="0" dirty="0" smtClean="0"/>
                        <a:t>1210</a:t>
                      </a:r>
                      <a:endParaRPr lang="en-IN" sz="2000" b="0" dirty="0"/>
                    </a:p>
                  </a:txBody>
                  <a:tcPr/>
                </a:tc>
                <a:tc>
                  <a:txBody>
                    <a:bodyPr/>
                    <a:lstStyle/>
                    <a:p>
                      <a:pPr algn="ctr"/>
                      <a:r>
                        <a:rPr lang="en-IN" sz="2000" b="0" dirty="0" smtClean="0"/>
                        <a:t>560</a:t>
                      </a:r>
                      <a:endParaRPr lang="en-IN" sz="2000" b="0" dirty="0"/>
                    </a:p>
                  </a:txBody>
                  <a:tcPr/>
                </a:tc>
                <a:tc>
                  <a:txBody>
                    <a:bodyPr/>
                    <a:lstStyle/>
                    <a:p>
                      <a:pPr algn="ctr"/>
                      <a:r>
                        <a:rPr lang="en-IN" sz="2200" b="0" dirty="0" smtClean="0"/>
                        <a:t>2576</a:t>
                      </a:r>
                    </a:p>
                  </a:txBody>
                  <a:tcPr/>
                </a:tc>
              </a:tr>
              <a:tr h="763611">
                <a:tc>
                  <a:txBody>
                    <a:bodyPr/>
                    <a:lstStyle/>
                    <a:p>
                      <a:r>
                        <a:rPr lang="en-IN" sz="2100" b="0" dirty="0" smtClean="0"/>
                        <a:t>Less:- Element of Vat included in Sales</a:t>
                      </a:r>
                    </a:p>
                    <a:p>
                      <a:r>
                        <a:rPr lang="en-IN" sz="2100" b="0" dirty="0" smtClean="0"/>
                        <a:t>Price</a:t>
                      </a:r>
                    </a:p>
                  </a:txBody>
                  <a:tcPr/>
                </a:tc>
                <a:tc>
                  <a:txBody>
                    <a:bodyPr/>
                    <a:lstStyle/>
                    <a:p>
                      <a:pPr algn="ctr"/>
                      <a:r>
                        <a:rPr lang="en-IN" sz="2200" b="0" dirty="0" smtClean="0"/>
                        <a:t>-86</a:t>
                      </a:r>
                      <a:endParaRPr lang="en-IN" sz="2200" b="0" dirty="0"/>
                    </a:p>
                  </a:txBody>
                  <a:tcPr/>
                </a:tc>
                <a:tc>
                  <a:txBody>
                    <a:bodyPr/>
                    <a:lstStyle/>
                    <a:p>
                      <a:pPr algn="ctr"/>
                      <a:r>
                        <a:rPr lang="en-IN" dirty="0" smtClean="0"/>
                        <a:t>-65</a:t>
                      </a:r>
                      <a:endParaRPr lang="en-IN" dirty="0"/>
                    </a:p>
                  </a:txBody>
                  <a:tcPr/>
                </a:tc>
                <a:tc>
                  <a:txBody>
                    <a:bodyPr/>
                    <a:lstStyle/>
                    <a:p>
                      <a:pPr algn="ctr"/>
                      <a:r>
                        <a:rPr lang="en-IN" sz="2200" b="0" dirty="0" smtClean="0"/>
                        <a:t>-39</a:t>
                      </a:r>
                      <a:endParaRPr lang="en-IN" sz="2200" b="0" dirty="0"/>
                    </a:p>
                  </a:txBody>
                  <a:tcPr/>
                </a:tc>
                <a:tc>
                  <a:txBody>
                    <a:bodyPr/>
                    <a:lstStyle/>
                    <a:p>
                      <a:pPr algn="ctr"/>
                      <a:r>
                        <a:rPr lang="en-IN" sz="2200" b="0" dirty="0" smtClean="0"/>
                        <a:t>-26</a:t>
                      </a:r>
                      <a:endParaRPr lang="en-IN" sz="2200" b="0" dirty="0"/>
                    </a:p>
                  </a:txBody>
                  <a:tcPr/>
                </a:tc>
                <a:tc>
                  <a:txBody>
                    <a:bodyPr/>
                    <a:lstStyle/>
                    <a:p>
                      <a:pPr algn="ctr"/>
                      <a:r>
                        <a:rPr lang="en-IN" sz="2000" b="0" dirty="0" smtClean="0"/>
                        <a:t>-130</a:t>
                      </a:r>
                      <a:endParaRPr lang="en-IN" sz="2000" b="0" dirty="0"/>
                    </a:p>
                  </a:txBody>
                  <a:tcPr/>
                </a:tc>
                <a:tc>
                  <a:txBody>
                    <a:bodyPr/>
                    <a:lstStyle/>
                    <a:p>
                      <a:pPr algn="ctr"/>
                      <a:r>
                        <a:rPr lang="en-IN" sz="2000" b="0" dirty="0" smtClean="0"/>
                        <a:t>-60</a:t>
                      </a:r>
                      <a:endParaRPr lang="en-IN" sz="2000" b="0" dirty="0"/>
                    </a:p>
                  </a:txBody>
                  <a:tcPr/>
                </a:tc>
                <a:tc>
                  <a:txBody>
                    <a:bodyPr/>
                    <a:lstStyle/>
                    <a:p>
                      <a:pPr algn="ctr"/>
                      <a:r>
                        <a:rPr lang="en-IN" sz="2200" b="0" dirty="0" smtClean="0"/>
                        <a:t>-276</a:t>
                      </a:r>
                    </a:p>
                  </a:txBody>
                  <a:tcPr/>
                </a:tc>
              </a:tr>
              <a:tr h="528598">
                <a:tc>
                  <a:txBody>
                    <a:bodyPr/>
                    <a:lstStyle/>
                    <a:p>
                      <a:pPr algn="ctr"/>
                      <a:r>
                        <a:rPr lang="en-IN" sz="2100" b="1" dirty="0" smtClean="0"/>
                        <a:t>Net</a:t>
                      </a:r>
                      <a:r>
                        <a:rPr lang="en-IN" sz="2100" b="1" baseline="0" dirty="0" smtClean="0"/>
                        <a:t> Purchase Price</a:t>
                      </a:r>
                      <a:endParaRPr lang="en-IN" sz="2100" b="1" dirty="0" smtClean="0"/>
                    </a:p>
                  </a:txBody>
                  <a:tcPr/>
                </a:tc>
                <a:tc>
                  <a:txBody>
                    <a:bodyPr/>
                    <a:lstStyle/>
                    <a:p>
                      <a:pPr algn="ctr"/>
                      <a:r>
                        <a:rPr lang="en-IN" sz="2200" b="1" dirty="0" smtClean="0"/>
                        <a:t>720</a:t>
                      </a:r>
                      <a:endParaRPr lang="en-IN" sz="2200" b="1" dirty="0"/>
                    </a:p>
                  </a:txBody>
                  <a:tcPr/>
                </a:tc>
                <a:tc>
                  <a:txBody>
                    <a:bodyPr/>
                    <a:lstStyle/>
                    <a:p>
                      <a:pPr algn="ctr"/>
                      <a:r>
                        <a:rPr lang="en-IN" dirty="0" smtClean="0"/>
                        <a:t>540</a:t>
                      </a:r>
                      <a:endParaRPr lang="en-IN" dirty="0"/>
                    </a:p>
                  </a:txBody>
                  <a:tcPr/>
                </a:tc>
                <a:tc>
                  <a:txBody>
                    <a:bodyPr/>
                    <a:lstStyle/>
                    <a:p>
                      <a:pPr algn="ctr"/>
                      <a:r>
                        <a:rPr lang="en-IN" sz="2200" b="1" dirty="0" smtClean="0"/>
                        <a:t>324</a:t>
                      </a:r>
                    </a:p>
                    <a:p>
                      <a:pPr algn="ctr"/>
                      <a:endParaRPr lang="en-IN" sz="2200" b="1" dirty="0"/>
                    </a:p>
                  </a:txBody>
                  <a:tcPr/>
                </a:tc>
                <a:tc>
                  <a:txBody>
                    <a:bodyPr/>
                    <a:lstStyle/>
                    <a:p>
                      <a:pPr algn="ctr"/>
                      <a:r>
                        <a:rPr lang="en-IN" sz="2200" b="1" dirty="0" smtClean="0"/>
                        <a:t>216</a:t>
                      </a:r>
                      <a:endParaRPr lang="en-IN" sz="2200" b="1" dirty="0"/>
                    </a:p>
                  </a:txBody>
                  <a:tcPr/>
                </a:tc>
                <a:tc>
                  <a:txBody>
                    <a:bodyPr/>
                    <a:lstStyle/>
                    <a:p>
                      <a:pPr algn="ctr"/>
                      <a:r>
                        <a:rPr lang="en-IN" sz="2000" b="1" dirty="0" smtClean="0"/>
                        <a:t>1080</a:t>
                      </a:r>
                      <a:endParaRPr lang="en-IN" sz="2000" b="1" dirty="0"/>
                    </a:p>
                  </a:txBody>
                  <a:tcPr/>
                </a:tc>
                <a:tc>
                  <a:txBody>
                    <a:bodyPr/>
                    <a:lstStyle/>
                    <a:p>
                      <a:pPr algn="ctr"/>
                      <a:r>
                        <a:rPr lang="en-IN" sz="2000" b="1" dirty="0" smtClean="0"/>
                        <a:t>500</a:t>
                      </a:r>
                      <a:endParaRPr lang="en-IN" sz="2000" b="1" dirty="0"/>
                    </a:p>
                  </a:txBody>
                  <a:tcPr/>
                </a:tc>
                <a:tc>
                  <a:txBody>
                    <a:bodyPr/>
                    <a:lstStyle/>
                    <a:p>
                      <a:pPr algn="ctr"/>
                      <a:r>
                        <a:rPr lang="en-IN" sz="2200" b="1" dirty="0" smtClean="0"/>
                        <a:t>2300</a:t>
                      </a: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1677139"/>
              </p:ext>
            </p:extLst>
          </p:nvPr>
        </p:nvGraphicFramePr>
        <p:xfrm>
          <a:off x="520504" y="232012"/>
          <a:ext cx="11155681" cy="736980"/>
        </p:xfrm>
        <a:graphic>
          <a:graphicData uri="http://schemas.openxmlformats.org/drawingml/2006/table">
            <a:tbl>
              <a:tblPr firstRow="1" bandRow="1">
                <a:tableStyleId>{5940675A-B579-460E-94D1-54222C63F5DA}</a:tableStyleId>
              </a:tblPr>
              <a:tblGrid>
                <a:gridCol w="11155681"/>
              </a:tblGrid>
              <a:tr h="736980">
                <a:tc>
                  <a:txBody>
                    <a:bodyPr/>
                    <a:lstStyle/>
                    <a:p>
                      <a:pPr algn="ctr"/>
                      <a:r>
                        <a:rPr lang="en-IN" sz="3000" b="1" dirty="0" smtClean="0"/>
                        <a:t>Projected Scenario of</a:t>
                      </a:r>
                      <a:r>
                        <a:rPr lang="en-IN" sz="3000" b="1" baseline="0" dirty="0" smtClean="0"/>
                        <a:t> Tax</a:t>
                      </a:r>
                      <a:r>
                        <a:rPr lang="en-IN" sz="3000" b="1" dirty="0" smtClean="0"/>
                        <a:t> under </a:t>
                      </a:r>
                      <a:r>
                        <a:rPr lang="en-IN" sz="3000" b="1" baseline="0" dirty="0" smtClean="0"/>
                        <a:t>GST</a:t>
                      </a:r>
                      <a:r>
                        <a:rPr lang="en-IN" sz="3000" b="1" dirty="0" smtClean="0"/>
                        <a:t> regime</a:t>
                      </a:r>
                      <a:endParaRPr lang="en-IN" sz="3000" b="1" dirty="0"/>
                    </a:p>
                  </a:txBody>
                  <a:tcPr/>
                </a:tc>
              </a:tr>
            </a:tbl>
          </a:graphicData>
        </a:graphic>
      </p:graphicFrame>
      <p:cxnSp>
        <p:nvCxnSpPr>
          <p:cNvPr id="3" name="Straight Connector 2"/>
          <p:cNvCxnSpPr/>
          <p:nvPr/>
        </p:nvCxnSpPr>
        <p:spPr>
          <a:xfrm flipH="1">
            <a:off x="4476466" y="3398293"/>
            <a:ext cx="13648" cy="382137"/>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8F700EE5-E5DD-46A6-9F86-561EE9ECF722}" type="slidenum">
              <a:rPr lang="en-IN" smtClean="0"/>
              <a:t>18</a:t>
            </a:fld>
            <a:endParaRPr lang="en-IN"/>
          </a:p>
        </p:txBody>
      </p:sp>
    </p:spTree>
    <p:extLst>
      <p:ext uri="{BB962C8B-B14F-4D97-AF65-F5344CB8AC3E}">
        <p14:creationId xmlns:p14="http://schemas.microsoft.com/office/powerpoint/2010/main" val="250614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75367458"/>
              </p:ext>
            </p:extLst>
          </p:nvPr>
        </p:nvGraphicFramePr>
        <p:xfrm>
          <a:off x="205583" y="2221689"/>
          <a:ext cx="11736208" cy="4067034"/>
        </p:xfrm>
        <a:graphic>
          <a:graphicData uri="http://schemas.openxmlformats.org/drawingml/2006/table">
            <a:tbl>
              <a:tblPr firstRow="1" bandRow="1">
                <a:tableStyleId>{5940675A-B579-460E-94D1-54222C63F5DA}</a:tableStyleId>
              </a:tblPr>
              <a:tblGrid>
                <a:gridCol w="2903382"/>
                <a:gridCol w="1267674"/>
                <a:gridCol w="1308567"/>
                <a:gridCol w="1226781"/>
                <a:gridCol w="1199520"/>
                <a:gridCol w="1390353"/>
                <a:gridCol w="1076841"/>
                <a:gridCol w="1363090"/>
              </a:tblGrid>
              <a:tr h="443025">
                <a:tc>
                  <a:txBody>
                    <a:bodyPr/>
                    <a:lstStyle/>
                    <a:p>
                      <a:pPr algn="ctr"/>
                      <a:r>
                        <a:rPr lang="en-IN" sz="2200" b="1" dirty="0" smtClean="0"/>
                        <a:t>Net Purchase</a:t>
                      </a:r>
                      <a:r>
                        <a:rPr lang="en-IN" sz="2200" b="1" baseline="0" dirty="0" smtClean="0"/>
                        <a:t> Price</a:t>
                      </a:r>
                      <a:endParaRPr lang="en-IN" sz="2200" b="1" dirty="0"/>
                    </a:p>
                  </a:txBody>
                  <a:tcPr/>
                </a:tc>
                <a:tc>
                  <a:txBody>
                    <a:bodyPr/>
                    <a:lstStyle/>
                    <a:p>
                      <a:pPr algn="ctr"/>
                      <a:r>
                        <a:rPr lang="en-IN" sz="2200" b="1" dirty="0" smtClean="0"/>
                        <a:t>720</a:t>
                      </a:r>
                      <a:endParaRPr lang="en-IN" sz="2200" b="1" dirty="0"/>
                    </a:p>
                  </a:txBody>
                  <a:tcPr/>
                </a:tc>
                <a:tc>
                  <a:txBody>
                    <a:bodyPr/>
                    <a:lstStyle/>
                    <a:p>
                      <a:pPr algn="ctr"/>
                      <a:r>
                        <a:rPr lang="en-IN" sz="2200" b="1" dirty="0" smtClean="0"/>
                        <a:t>540</a:t>
                      </a:r>
                      <a:endParaRPr lang="en-IN" sz="2200" b="1" dirty="0"/>
                    </a:p>
                  </a:txBody>
                  <a:tcPr/>
                </a:tc>
                <a:tc>
                  <a:txBody>
                    <a:bodyPr/>
                    <a:lstStyle/>
                    <a:p>
                      <a:pPr algn="ctr"/>
                      <a:r>
                        <a:rPr lang="en-IN" sz="2200" b="1" dirty="0" smtClean="0"/>
                        <a:t>324</a:t>
                      </a:r>
                      <a:endParaRPr lang="en-IN" sz="2200" b="1" dirty="0"/>
                    </a:p>
                  </a:txBody>
                  <a:tcPr/>
                </a:tc>
                <a:tc>
                  <a:txBody>
                    <a:bodyPr/>
                    <a:lstStyle/>
                    <a:p>
                      <a:pPr algn="ctr"/>
                      <a:r>
                        <a:rPr lang="en-IN" sz="2200" b="1" dirty="0" smtClean="0"/>
                        <a:t>216</a:t>
                      </a:r>
                      <a:endParaRPr lang="en-IN" sz="2200" b="1" dirty="0"/>
                    </a:p>
                  </a:txBody>
                  <a:tcPr/>
                </a:tc>
                <a:tc>
                  <a:txBody>
                    <a:bodyPr/>
                    <a:lstStyle/>
                    <a:p>
                      <a:pPr algn="ctr"/>
                      <a:r>
                        <a:rPr lang="en-IN" sz="2200" b="1" dirty="0" smtClean="0"/>
                        <a:t>1080</a:t>
                      </a:r>
                      <a:endParaRPr lang="en-IN" sz="2200" b="1" dirty="0"/>
                    </a:p>
                  </a:txBody>
                  <a:tcPr/>
                </a:tc>
                <a:tc>
                  <a:txBody>
                    <a:bodyPr/>
                    <a:lstStyle/>
                    <a:p>
                      <a:pPr algn="ctr"/>
                      <a:r>
                        <a:rPr lang="en-IN" sz="2200" b="1" dirty="0" smtClean="0"/>
                        <a:t>500</a:t>
                      </a:r>
                      <a:endParaRPr lang="en-IN" sz="2200" b="1" dirty="0"/>
                    </a:p>
                  </a:txBody>
                  <a:tcPr/>
                </a:tc>
                <a:tc>
                  <a:txBody>
                    <a:bodyPr/>
                    <a:lstStyle/>
                    <a:p>
                      <a:pPr algn="ctr"/>
                      <a:r>
                        <a:rPr lang="en-IN" sz="2200" b="1" dirty="0" smtClean="0"/>
                        <a:t>2300</a:t>
                      </a:r>
                      <a:endParaRPr lang="en-IN" sz="2200" b="1" dirty="0"/>
                    </a:p>
                  </a:txBody>
                  <a:tcPr/>
                </a:tc>
              </a:tr>
              <a:tr h="443025">
                <a:tc>
                  <a:txBody>
                    <a:bodyPr/>
                    <a:lstStyle/>
                    <a:p>
                      <a:pPr algn="l"/>
                      <a:r>
                        <a:rPr lang="en-IN" sz="2200" b="0" dirty="0" smtClean="0"/>
                        <a:t>Less:- Estimated</a:t>
                      </a:r>
                      <a:r>
                        <a:rPr lang="en-IN" sz="2200" b="0" baseline="0" dirty="0" smtClean="0"/>
                        <a:t> Profit</a:t>
                      </a:r>
                      <a:endParaRPr lang="en-IN" sz="2200" b="0" dirty="0"/>
                    </a:p>
                  </a:txBody>
                  <a:tcPr/>
                </a:tc>
                <a:tc>
                  <a:txBody>
                    <a:bodyPr/>
                    <a:lstStyle/>
                    <a:p>
                      <a:pPr algn="ctr"/>
                      <a:r>
                        <a:rPr lang="en-IN" sz="2200" b="0" dirty="0" smtClean="0"/>
                        <a:t>-120</a:t>
                      </a:r>
                      <a:endParaRPr lang="en-IN" sz="2200" b="0" dirty="0"/>
                    </a:p>
                  </a:txBody>
                  <a:tcPr/>
                </a:tc>
                <a:tc>
                  <a:txBody>
                    <a:bodyPr/>
                    <a:lstStyle/>
                    <a:p>
                      <a:pPr algn="ctr"/>
                      <a:r>
                        <a:rPr lang="en-IN" sz="2200" b="0" dirty="0" smtClean="0"/>
                        <a:t>-90</a:t>
                      </a:r>
                      <a:endParaRPr lang="en-IN" sz="2200" b="0" dirty="0"/>
                    </a:p>
                  </a:txBody>
                  <a:tcPr/>
                </a:tc>
                <a:tc>
                  <a:txBody>
                    <a:bodyPr/>
                    <a:lstStyle/>
                    <a:p>
                      <a:pPr algn="ctr"/>
                      <a:r>
                        <a:rPr lang="en-IN" sz="2200" b="0" dirty="0" smtClean="0"/>
                        <a:t>-54</a:t>
                      </a:r>
                      <a:endParaRPr lang="en-IN" sz="2200" b="0" dirty="0"/>
                    </a:p>
                  </a:txBody>
                  <a:tcPr/>
                </a:tc>
                <a:tc>
                  <a:txBody>
                    <a:bodyPr/>
                    <a:lstStyle/>
                    <a:p>
                      <a:pPr algn="ctr"/>
                      <a:r>
                        <a:rPr lang="en-IN" sz="2200" b="0" dirty="0" smtClean="0"/>
                        <a:t>-36</a:t>
                      </a:r>
                      <a:endParaRPr lang="en-IN" sz="2200" b="0" dirty="0"/>
                    </a:p>
                  </a:txBody>
                  <a:tcPr/>
                </a:tc>
                <a:tc>
                  <a:txBody>
                    <a:bodyPr/>
                    <a:lstStyle/>
                    <a:p>
                      <a:pPr algn="ctr"/>
                      <a:r>
                        <a:rPr lang="en-IN" sz="2200" b="0" dirty="0" smtClean="0"/>
                        <a:t>-180</a:t>
                      </a:r>
                      <a:endParaRPr lang="en-IN" sz="2200" b="0" dirty="0"/>
                    </a:p>
                  </a:txBody>
                  <a:tcPr/>
                </a:tc>
                <a:tc>
                  <a:txBody>
                    <a:bodyPr/>
                    <a:lstStyle/>
                    <a:p>
                      <a:pPr algn="ctr"/>
                      <a:r>
                        <a:rPr lang="en-IN" sz="2200" b="0" dirty="0" smtClean="0"/>
                        <a:t>0</a:t>
                      </a:r>
                      <a:endParaRPr lang="en-IN" sz="2200" b="0" dirty="0"/>
                    </a:p>
                  </a:txBody>
                  <a:tcPr/>
                </a:tc>
                <a:tc>
                  <a:txBody>
                    <a:bodyPr/>
                    <a:lstStyle/>
                    <a:p>
                      <a:pPr algn="ctr"/>
                      <a:r>
                        <a:rPr lang="en-IN" sz="2200" b="0" dirty="0" smtClean="0"/>
                        <a:t>-300</a:t>
                      </a:r>
                      <a:endParaRPr lang="en-IN" sz="2200" b="0" dirty="0"/>
                    </a:p>
                  </a:txBody>
                  <a:tcPr/>
                </a:tc>
              </a:tr>
              <a:tr h="443025">
                <a:tc>
                  <a:txBody>
                    <a:bodyPr/>
                    <a:lstStyle/>
                    <a:p>
                      <a:pPr algn="ctr"/>
                      <a:r>
                        <a:rPr lang="en-IN" sz="2200" b="1" dirty="0" smtClean="0"/>
                        <a:t>Cost of Construction</a:t>
                      </a:r>
                      <a:endParaRPr lang="en-IN" sz="2200" b="1" dirty="0"/>
                    </a:p>
                  </a:txBody>
                  <a:tcPr/>
                </a:tc>
                <a:tc>
                  <a:txBody>
                    <a:bodyPr/>
                    <a:lstStyle/>
                    <a:p>
                      <a:pPr algn="ctr"/>
                      <a:r>
                        <a:rPr lang="en-IN" sz="2200" b="1" dirty="0" smtClean="0"/>
                        <a:t>600</a:t>
                      </a:r>
                      <a:endParaRPr lang="en-IN" sz="2200" b="1" dirty="0"/>
                    </a:p>
                  </a:txBody>
                  <a:tcPr/>
                </a:tc>
                <a:tc>
                  <a:txBody>
                    <a:bodyPr/>
                    <a:lstStyle/>
                    <a:p>
                      <a:pPr algn="ctr"/>
                      <a:r>
                        <a:rPr lang="en-IN" sz="2200" b="1" dirty="0" smtClean="0"/>
                        <a:t>450</a:t>
                      </a:r>
                      <a:endParaRPr lang="en-IN" sz="2200" b="1" dirty="0"/>
                    </a:p>
                  </a:txBody>
                  <a:tcPr/>
                </a:tc>
                <a:tc>
                  <a:txBody>
                    <a:bodyPr/>
                    <a:lstStyle/>
                    <a:p>
                      <a:pPr algn="ctr"/>
                      <a:r>
                        <a:rPr lang="en-IN" sz="2200" b="1" dirty="0" smtClean="0"/>
                        <a:t>270</a:t>
                      </a:r>
                      <a:endParaRPr lang="en-IN" sz="2200" b="1" dirty="0"/>
                    </a:p>
                  </a:txBody>
                  <a:tcPr/>
                </a:tc>
                <a:tc>
                  <a:txBody>
                    <a:bodyPr/>
                    <a:lstStyle/>
                    <a:p>
                      <a:pPr algn="ctr"/>
                      <a:r>
                        <a:rPr lang="en-IN" sz="2200" b="1" dirty="0" smtClean="0"/>
                        <a:t>180</a:t>
                      </a:r>
                      <a:endParaRPr lang="en-IN" sz="2200" b="1" dirty="0"/>
                    </a:p>
                  </a:txBody>
                  <a:tcPr/>
                </a:tc>
                <a:tc>
                  <a:txBody>
                    <a:bodyPr/>
                    <a:lstStyle/>
                    <a:p>
                      <a:pPr algn="ctr"/>
                      <a:r>
                        <a:rPr lang="en-IN" sz="2200" b="1" dirty="0" smtClean="0"/>
                        <a:t>900</a:t>
                      </a:r>
                      <a:endParaRPr lang="en-IN" sz="2200" b="1" dirty="0"/>
                    </a:p>
                  </a:txBody>
                  <a:tcPr/>
                </a:tc>
                <a:tc>
                  <a:txBody>
                    <a:bodyPr/>
                    <a:lstStyle/>
                    <a:p>
                      <a:pPr algn="ctr"/>
                      <a:r>
                        <a:rPr lang="en-IN" sz="2200" b="1" dirty="0" smtClean="0"/>
                        <a:t>500</a:t>
                      </a:r>
                      <a:endParaRPr lang="en-IN" sz="2200" b="1" dirty="0"/>
                    </a:p>
                  </a:txBody>
                  <a:tcPr/>
                </a:tc>
                <a:tc>
                  <a:txBody>
                    <a:bodyPr/>
                    <a:lstStyle/>
                    <a:p>
                      <a:pPr algn="ctr"/>
                      <a:r>
                        <a:rPr lang="en-IN" sz="2200" b="1" dirty="0" smtClean="0"/>
                        <a:t>2000</a:t>
                      </a:r>
                      <a:endParaRPr lang="en-IN" sz="2200" b="1" dirty="0"/>
                    </a:p>
                  </a:txBody>
                  <a:tcPr/>
                </a:tc>
              </a:tr>
              <a:tr h="1603689">
                <a:tc>
                  <a:txBody>
                    <a:bodyPr/>
                    <a:lstStyle/>
                    <a:p>
                      <a:pPr algn="l"/>
                      <a:r>
                        <a:rPr lang="en-IN" sz="2200" b="0" dirty="0" smtClean="0"/>
                        <a:t>Less:- Element of GST</a:t>
                      </a:r>
                      <a:r>
                        <a:rPr lang="en-IN" sz="2200" b="0" baseline="0" dirty="0" smtClean="0"/>
                        <a:t> Included Purchase of Goods Allowable as ITC Under GST Regime)</a:t>
                      </a:r>
                      <a:endParaRPr lang="en-IN" sz="2200" b="0" dirty="0"/>
                    </a:p>
                  </a:txBody>
                  <a:tcPr/>
                </a:tc>
                <a:tc>
                  <a:txBody>
                    <a:bodyPr/>
                    <a:lstStyle/>
                    <a:p>
                      <a:pPr algn="ctr"/>
                      <a:r>
                        <a:rPr lang="en-IN" sz="2200" b="0" dirty="0" smtClean="0"/>
                        <a:t>-92</a:t>
                      </a:r>
                    </a:p>
                    <a:p>
                      <a:pPr algn="ctr"/>
                      <a:endParaRPr lang="en-IN" sz="2200" b="0" dirty="0" smtClean="0"/>
                    </a:p>
                    <a:p>
                      <a:pPr algn="ctr"/>
                      <a:endParaRPr lang="en-IN" sz="2200" b="0" dirty="0" smtClean="0"/>
                    </a:p>
                    <a:p>
                      <a:pPr algn="ctr"/>
                      <a:r>
                        <a:rPr lang="en-IN" sz="2200" b="0" dirty="0" smtClean="0"/>
                        <a:t>@18%</a:t>
                      </a:r>
                    </a:p>
                  </a:txBody>
                  <a:tcPr/>
                </a:tc>
                <a:tc>
                  <a:txBody>
                    <a:bodyPr/>
                    <a:lstStyle/>
                    <a:p>
                      <a:pPr algn="ctr"/>
                      <a:r>
                        <a:rPr lang="en-IN" sz="2200" b="0" dirty="0" smtClean="0"/>
                        <a:t>-98</a:t>
                      </a:r>
                    </a:p>
                    <a:p>
                      <a:pPr algn="ctr"/>
                      <a:endParaRPr lang="en-IN" sz="2200" b="0" dirty="0" smtClean="0"/>
                    </a:p>
                    <a:p>
                      <a:pPr algn="ctr"/>
                      <a:endParaRPr lang="en-IN" sz="2200" b="0" dirty="0" smtClean="0"/>
                    </a:p>
                    <a:p>
                      <a:pPr algn="ctr"/>
                      <a:r>
                        <a:rPr lang="en-IN" sz="2200" b="0" dirty="0" smtClean="0"/>
                        <a:t>@28%</a:t>
                      </a:r>
                      <a:endParaRPr lang="en-IN" sz="2200" b="0" dirty="0"/>
                    </a:p>
                  </a:txBody>
                  <a:tcPr/>
                </a:tc>
                <a:tc>
                  <a:txBody>
                    <a:bodyPr/>
                    <a:lstStyle/>
                    <a:p>
                      <a:pPr algn="ctr"/>
                      <a:r>
                        <a:rPr lang="en-IN" sz="2200" b="0" dirty="0" smtClean="0"/>
                        <a:t>-41</a:t>
                      </a:r>
                    </a:p>
                    <a:p>
                      <a:pPr algn="ctr"/>
                      <a:endParaRPr lang="en-IN" sz="2200" b="0" dirty="0" smtClean="0"/>
                    </a:p>
                    <a:p>
                      <a:pPr algn="ctr"/>
                      <a:endParaRPr lang="en-IN" sz="2200" b="0" dirty="0" smtClean="0"/>
                    </a:p>
                    <a:p>
                      <a:pPr algn="ctr"/>
                      <a:r>
                        <a:rPr lang="en-IN" sz="2200" b="0" dirty="0" smtClean="0"/>
                        <a:t>@18%</a:t>
                      </a:r>
                      <a:endParaRPr lang="en-IN" sz="2200" b="0" dirty="0"/>
                    </a:p>
                  </a:txBody>
                  <a:tcPr/>
                </a:tc>
                <a:tc>
                  <a:txBody>
                    <a:bodyPr/>
                    <a:lstStyle/>
                    <a:p>
                      <a:pPr algn="ctr"/>
                      <a:r>
                        <a:rPr lang="en-IN" sz="2200" b="0" dirty="0" smtClean="0"/>
                        <a:t>-9</a:t>
                      </a:r>
                    </a:p>
                    <a:p>
                      <a:pPr algn="ctr"/>
                      <a:endParaRPr lang="en-IN" sz="2200" b="0" dirty="0" smtClean="0"/>
                    </a:p>
                    <a:p>
                      <a:pPr algn="ctr"/>
                      <a:endParaRPr lang="en-IN" sz="2200" b="0" dirty="0" smtClean="0"/>
                    </a:p>
                    <a:p>
                      <a:pPr algn="ctr"/>
                      <a:r>
                        <a:rPr lang="en-IN" sz="2200" b="0" dirty="0" smtClean="0"/>
                        <a:t>@5%</a:t>
                      </a:r>
                      <a:endParaRPr lang="en-IN" sz="2200" b="0" dirty="0"/>
                    </a:p>
                  </a:txBody>
                  <a:tcPr/>
                </a:tc>
                <a:tc>
                  <a:txBody>
                    <a:bodyPr/>
                    <a:lstStyle/>
                    <a:p>
                      <a:pPr algn="ctr"/>
                      <a:r>
                        <a:rPr lang="en-IN" sz="2200" b="0" dirty="0" smtClean="0"/>
                        <a:t>-148</a:t>
                      </a:r>
                    </a:p>
                    <a:p>
                      <a:pPr algn="ctr"/>
                      <a:endParaRPr lang="en-IN" sz="2200" b="0" dirty="0" smtClean="0"/>
                    </a:p>
                    <a:p>
                      <a:pPr algn="ctr"/>
                      <a:endParaRPr lang="en-IN" sz="2200" b="0" dirty="0" smtClean="0"/>
                    </a:p>
                    <a:p>
                      <a:pPr algn="ctr"/>
                      <a:endParaRPr lang="en-IN" sz="2200" b="0" dirty="0"/>
                    </a:p>
                  </a:txBody>
                  <a:tcPr/>
                </a:tc>
                <a:tc>
                  <a:txBody>
                    <a:bodyPr/>
                    <a:lstStyle/>
                    <a:p>
                      <a:pPr algn="ctr"/>
                      <a:r>
                        <a:rPr lang="en-IN" sz="2200" b="0" dirty="0" smtClean="0"/>
                        <a:t>0</a:t>
                      </a:r>
                      <a:endParaRPr lang="en-IN" sz="2200" b="0" dirty="0"/>
                    </a:p>
                  </a:txBody>
                  <a:tcPr/>
                </a:tc>
                <a:tc>
                  <a:txBody>
                    <a:bodyPr/>
                    <a:lstStyle/>
                    <a:p>
                      <a:pPr algn="ctr"/>
                      <a:r>
                        <a:rPr lang="en-IN" sz="2200" b="0" dirty="0" smtClean="0"/>
                        <a:t>-240</a:t>
                      </a:r>
                      <a:endParaRPr lang="en-IN" sz="2200" b="0" dirty="0"/>
                    </a:p>
                  </a:txBody>
                  <a:tcPr/>
                </a:tc>
              </a:tr>
              <a:tr h="691245">
                <a:tc>
                  <a:txBody>
                    <a:bodyPr/>
                    <a:lstStyle/>
                    <a:p>
                      <a:pPr algn="l"/>
                      <a:endParaRPr lang="en-IN" sz="2200" b="0" dirty="0"/>
                    </a:p>
                  </a:txBody>
                  <a:tcPr/>
                </a:tc>
                <a:tc>
                  <a:txBody>
                    <a:bodyPr/>
                    <a:lstStyle/>
                    <a:p>
                      <a:pPr algn="ctr"/>
                      <a:endParaRPr lang="en-IN" sz="2200" b="0" dirty="0"/>
                    </a:p>
                  </a:txBody>
                  <a:tcPr/>
                </a:tc>
                <a:tc>
                  <a:txBody>
                    <a:bodyPr/>
                    <a:lstStyle/>
                    <a:p>
                      <a:pPr algn="ctr"/>
                      <a:endParaRPr lang="en-IN" sz="2200" b="0" dirty="0"/>
                    </a:p>
                  </a:txBody>
                  <a:tcPr/>
                </a:tc>
                <a:tc>
                  <a:txBody>
                    <a:bodyPr/>
                    <a:lstStyle/>
                    <a:p>
                      <a:pPr algn="ctr"/>
                      <a:endParaRPr lang="en-IN" sz="2200" b="0" dirty="0"/>
                    </a:p>
                  </a:txBody>
                  <a:tcPr/>
                </a:tc>
                <a:tc>
                  <a:txBody>
                    <a:bodyPr/>
                    <a:lstStyle/>
                    <a:p>
                      <a:pPr algn="ctr"/>
                      <a:endParaRPr lang="en-IN" sz="2200" b="0" dirty="0"/>
                    </a:p>
                  </a:txBody>
                  <a:tcPr/>
                </a:tc>
                <a:tc>
                  <a:txBody>
                    <a:bodyPr/>
                    <a:lstStyle/>
                    <a:p>
                      <a:pPr algn="ctr"/>
                      <a:endParaRPr lang="en-IN" sz="2200" b="0" dirty="0"/>
                    </a:p>
                  </a:txBody>
                  <a:tcPr/>
                </a:tc>
                <a:tc>
                  <a:txBody>
                    <a:bodyPr/>
                    <a:lstStyle/>
                    <a:p>
                      <a:pPr algn="ctr"/>
                      <a:endParaRPr lang="en-IN" sz="2200" b="0" dirty="0"/>
                    </a:p>
                  </a:txBody>
                  <a:tcPr/>
                </a:tc>
                <a:tc>
                  <a:txBody>
                    <a:bodyPr/>
                    <a:lstStyle/>
                    <a:p>
                      <a:pPr algn="ctr"/>
                      <a:endParaRPr lang="en-IN" sz="2200" b="0" dirty="0"/>
                    </a:p>
                  </a:txBody>
                  <a:tcPr/>
                </a:tc>
              </a:tr>
              <a:tr h="443025">
                <a:tc>
                  <a:txBody>
                    <a:bodyPr/>
                    <a:lstStyle/>
                    <a:p>
                      <a:pPr algn="ctr"/>
                      <a:r>
                        <a:rPr lang="en-IN" sz="2200" b="1" dirty="0" smtClean="0"/>
                        <a:t>Net Purchase</a:t>
                      </a:r>
                      <a:r>
                        <a:rPr lang="en-IN" sz="2200" b="1" baseline="0" dirty="0" smtClean="0"/>
                        <a:t> Price</a:t>
                      </a:r>
                      <a:endParaRPr lang="en-IN" sz="2200" b="1" dirty="0"/>
                    </a:p>
                  </a:txBody>
                  <a:tcPr/>
                </a:tc>
                <a:tc>
                  <a:txBody>
                    <a:bodyPr/>
                    <a:lstStyle/>
                    <a:p>
                      <a:pPr algn="ctr"/>
                      <a:r>
                        <a:rPr lang="en-IN" sz="2200" b="1" dirty="0" smtClean="0"/>
                        <a:t>508</a:t>
                      </a:r>
                      <a:endParaRPr lang="en-IN" sz="2200" b="1" dirty="0"/>
                    </a:p>
                  </a:txBody>
                  <a:tcPr/>
                </a:tc>
                <a:tc>
                  <a:txBody>
                    <a:bodyPr/>
                    <a:lstStyle/>
                    <a:p>
                      <a:pPr algn="ctr"/>
                      <a:r>
                        <a:rPr lang="en-IN" sz="2200" b="1" dirty="0" smtClean="0"/>
                        <a:t>352</a:t>
                      </a:r>
                      <a:endParaRPr lang="en-IN" sz="2200" b="1" dirty="0"/>
                    </a:p>
                  </a:txBody>
                  <a:tcPr/>
                </a:tc>
                <a:tc>
                  <a:txBody>
                    <a:bodyPr/>
                    <a:lstStyle/>
                    <a:p>
                      <a:pPr algn="ctr"/>
                      <a:r>
                        <a:rPr lang="en-IN" sz="2200" b="1" dirty="0" smtClean="0"/>
                        <a:t>229</a:t>
                      </a:r>
                      <a:endParaRPr lang="en-IN" sz="2200" b="1" dirty="0"/>
                    </a:p>
                  </a:txBody>
                  <a:tcPr/>
                </a:tc>
                <a:tc>
                  <a:txBody>
                    <a:bodyPr/>
                    <a:lstStyle/>
                    <a:p>
                      <a:pPr algn="ctr"/>
                      <a:r>
                        <a:rPr lang="en-IN" sz="2200" b="1" dirty="0" smtClean="0"/>
                        <a:t>171</a:t>
                      </a:r>
                      <a:endParaRPr lang="en-IN" sz="2200" b="1" dirty="0"/>
                    </a:p>
                  </a:txBody>
                  <a:tcPr/>
                </a:tc>
                <a:tc>
                  <a:txBody>
                    <a:bodyPr/>
                    <a:lstStyle/>
                    <a:p>
                      <a:pPr algn="ctr"/>
                      <a:r>
                        <a:rPr lang="en-IN" sz="2200" b="1" dirty="0" smtClean="0"/>
                        <a:t>752</a:t>
                      </a:r>
                      <a:endParaRPr lang="en-IN" sz="2200" b="1" dirty="0"/>
                    </a:p>
                  </a:txBody>
                  <a:tcPr/>
                </a:tc>
                <a:tc>
                  <a:txBody>
                    <a:bodyPr/>
                    <a:lstStyle/>
                    <a:p>
                      <a:pPr algn="ctr"/>
                      <a:r>
                        <a:rPr lang="en-IN" sz="2200" b="1" dirty="0" smtClean="0"/>
                        <a:t>500</a:t>
                      </a:r>
                      <a:endParaRPr lang="en-IN" sz="2200" b="1" dirty="0"/>
                    </a:p>
                  </a:txBody>
                  <a:tcPr/>
                </a:tc>
                <a:tc>
                  <a:txBody>
                    <a:bodyPr/>
                    <a:lstStyle/>
                    <a:p>
                      <a:pPr algn="ctr"/>
                      <a:r>
                        <a:rPr lang="en-IN" sz="2200" b="1" dirty="0" smtClean="0"/>
                        <a:t>1760</a:t>
                      </a:r>
                      <a:endParaRPr lang="en-IN" sz="2200" b="1" dirty="0"/>
                    </a:p>
                  </a:txBody>
                  <a:tcPr/>
                </a:tc>
              </a:tr>
            </a:tbl>
          </a:graphicData>
        </a:graphic>
      </p:graphicFrame>
      <p:pic>
        <p:nvPicPr>
          <p:cNvPr id="6" name="Picture 5"/>
          <p:cNvPicPr>
            <a:picLocks noChangeAspect="1"/>
          </p:cNvPicPr>
          <p:nvPr/>
        </p:nvPicPr>
        <p:blipFill>
          <a:blip r:embed="rId2"/>
          <a:stretch>
            <a:fillRect/>
          </a:stretch>
        </p:blipFill>
        <p:spPr>
          <a:xfrm>
            <a:off x="205583" y="264505"/>
            <a:ext cx="11750722" cy="2044268"/>
          </a:xfrm>
          <a:prstGeom prst="rect">
            <a:avLst/>
          </a:prstGeom>
        </p:spPr>
      </p:pic>
      <p:sp>
        <p:nvSpPr>
          <p:cNvPr id="2" name="Slide Number Placeholder 1"/>
          <p:cNvSpPr>
            <a:spLocks noGrp="1"/>
          </p:cNvSpPr>
          <p:nvPr>
            <p:ph type="sldNum" sz="quarter" idx="12"/>
          </p:nvPr>
        </p:nvSpPr>
        <p:spPr/>
        <p:txBody>
          <a:bodyPr/>
          <a:lstStyle/>
          <a:p>
            <a:fld id="{8F700EE5-E5DD-46A6-9F86-561EE9ECF722}" type="slidenum">
              <a:rPr lang="en-IN" smtClean="0"/>
              <a:t>19</a:t>
            </a:fld>
            <a:endParaRPr lang="en-IN"/>
          </a:p>
        </p:txBody>
      </p:sp>
      <p:sp>
        <p:nvSpPr>
          <p:cNvPr id="5" name="Rectangle 4"/>
          <p:cNvSpPr/>
          <p:nvPr/>
        </p:nvSpPr>
        <p:spPr>
          <a:xfrm>
            <a:off x="3111047" y="893585"/>
            <a:ext cx="7460342" cy="335140"/>
          </a:xfrm>
          <a:prstGeom prst="rect">
            <a:avLst/>
          </a:prstGeom>
          <a:blipFill>
            <a:blip r:embed="rId3"/>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b="1" dirty="0"/>
              <a:t>Rate of </a:t>
            </a:r>
            <a:r>
              <a:rPr lang="en-IN" sz="2000" b="1" dirty="0" smtClean="0"/>
              <a:t>Tax Various Material</a:t>
            </a:r>
            <a:endParaRPr lang="en-IN" sz="2800" b="1" dirty="0"/>
          </a:p>
        </p:txBody>
      </p:sp>
    </p:spTree>
    <p:extLst>
      <p:ext uri="{BB962C8B-B14F-4D97-AF65-F5344CB8AC3E}">
        <p14:creationId xmlns:p14="http://schemas.microsoft.com/office/powerpoint/2010/main" val="72457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6728" y="245660"/>
            <a:ext cx="11313994" cy="6332561"/>
          </a:xfrm>
        </p:spPr>
        <p:txBody>
          <a:bodyPr>
            <a:normAutofit/>
          </a:bodyPr>
          <a:lstStyle/>
          <a:p>
            <a:pPr marL="0" lvl="0" indent="0">
              <a:buNone/>
            </a:pPr>
            <a:endParaRPr lang="en-IN" sz="2200" dirty="0"/>
          </a:p>
          <a:p>
            <a:pPr marL="457200" lvl="0" indent="-457200">
              <a:buAutoNum type="alphaLcPeriod" startAt="2"/>
            </a:pPr>
            <a:r>
              <a:rPr lang="en-IN" sz="2200" dirty="0" smtClean="0"/>
              <a:t>Construction </a:t>
            </a:r>
            <a:r>
              <a:rPr lang="en-IN" sz="2200" dirty="0"/>
              <a:t>of building on his own land &amp; sales of constructed building or part thereof, after </a:t>
            </a:r>
            <a:r>
              <a:rPr lang="en-IN" sz="2200" dirty="0" smtClean="0"/>
              <a:t>completion.</a:t>
            </a:r>
          </a:p>
          <a:p>
            <a:pPr marL="0" lvl="0" indent="0">
              <a:buNone/>
            </a:pPr>
            <a:r>
              <a:rPr lang="en-IN" sz="2200" dirty="0"/>
              <a:t> </a:t>
            </a:r>
            <a:r>
              <a:rPr lang="en-IN" sz="2200" dirty="0" smtClean="0"/>
              <a:t>       The </a:t>
            </a:r>
            <a:r>
              <a:rPr lang="en-IN" sz="2200" dirty="0"/>
              <a:t>builder is not liable for tax in other state but liable to pay tax on the capital value of the </a:t>
            </a:r>
            <a:r>
              <a:rPr lang="en-IN" sz="2200" dirty="0"/>
              <a:t> </a:t>
            </a:r>
            <a:r>
              <a:rPr lang="en-IN" sz="2200" dirty="0" smtClean="0"/>
              <a:t>  </a:t>
            </a:r>
          </a:p>
          <a:p>
            <a:pPr marL="0" lvl="0" indent="0">
              <a:buNone/>
            </a:pPr>
            <a:r>
              <a:rPr lang="en-IN" sz="2200" dirty="0"/>
              <a:t> </a:t>
            </a:r>
            <a:r>
              <a:rPr lang="en-IN" sz="2200" dirty="0" smtClean="0"/>
              <a:t>       building or part </a:t>
            </a:r>
            <a:r>
              <a:rPr lang="en-IN" sz="2200" dirty="0"/>
              <a:t>thereof u/s 9-B of M.P. VAT Act, as from </a:t>
            </a:r>
            <a:r>
              <a:rPr lang="en-IN" sz="2200" dirty="0" smtClean="0"/>
              <a:t>01.04.11.</a:t>
            </a:r>
          </a:p>
          <a:p>
            <a:pPr marL="0" lvl="0" indent="0">
              <a:buNone/>
            </a:pPr>
            <a:endParaRPr lang="en-IN" sz="2200" dirty="0" smtClean="0"/>
          </a:p>
          <a:p>
            <a:pPr marL="457200" lvl="0" indent="-457200">
              <a:buAutoNum type="alphaLcPeriod" startAt="3"/>
            </a:pPr>
            <a:r>
              <a:rPr lang="en-IN" sz="2200" dirty="0" smtClean="0"/>
              <a:t>In </a:t>
            </a:r>
            <a:r>
              <a:rPr lang="en-IN" sz="2200" dirty="0"/>
              <a:t>case the builder constructed the building on his own land and entered into contract with prospective buyer then in such a situation the builder is liable to pay tax on the material supplied/used in the execution of works contract at the rate applicable on sales of such </a:t>
            </a:r>
            <a:r>
              <a:rPr lang="en-IN" sz="2200" dirty="0" smtClean="0"/>
              <a:t>goods.</a:t>
            </a:r>
          </a:p>
          <a:p>
            <a:pPr marL="0" lvl="0" indent="0">
              <a:buNone/>
            </a:pPr>
            <a:endParaRPr lang="en-IN" sz="2200" dirty="0" smtClean="0"/>
          </a:p>
          <a:p>
            <a:pPr marL="457200" lvl="0" indent="-457200">
              <a:buAutoNum type="alphaLcPeriod" startAt="3"/>
            </a:pPr>
            <a:r>
              <a:rPr lang="en-IN" sz="2200" dirty="0" smtClean="0"/>
              <a:t>Collection </a:t>
            </a:r>
            <a:r>
              <a:rPr lang="en-IN" sz="2200" dirty="0"/>
              <a:t>of Tax by builders &amp; developers.</a:t>
            </a:r>
          </a:p>
          <a:p>
            <a:pPr marL="971550" lvl="1" indent="-514350">
              <a:buFont typeface="+mj-lt"/>
              <a:buAutoNum type="romanLcPeriod"/>
            </a:pPr>
            <a:r>
              <a:rPr lang="en-IN" sz="2200" dirty="0"/>
              <a:t>Ratio Deal:- In case building is constructed by A (Developer) on the land of B then A can recovered the actual VAT payable by him,    from the Customer.  </a:t>
            </a:r>
            <a:endParaRPr lang="en-IN" sz="2200" dirty="0" smtClean="0"/>
          </a:p>
        </p:txBody>
      </p:sp>
      <p:sp>
        <p:nvSpPr>
          <p:cNvPr id="2" name="Slide Number Placeholder 1"/>
          <p:cNvSpPr>
            <a:spLocks noGrp="1"/>
          </p:cNvSpPr>
          <p:nvPr>
            <p:ph type="sldNum" sz="quarter" idx="12"/>
          </p:nvPr>
        </p:nvSpPr>
        <p:spPr/>
        <p:txBody>
          <a:bodyPr/>
          <a:lstStyle/>
          <a:p>
            <a:fld id="{8F700EE5-E5DD-46A6-9F86-561EE9ECF722}" type="slidenum">
              <a:rPr lang="en-IN" smtClean="0"/>
              <a:t>2</a:t>
            </a:fld>
            <a:endParaRPr lang="en-IN"/>
          </a:p>
        </p:txBody>
      </p:sp>
    </p:spTree>
    <p:extLst>
      <p:ext uri="{BB962C8B-B14F-4D97-AF65-F5344CB8AC3E}">
        <p14:creationId xmlns:p14="http://schemas.microsoft.com/office/powerpoint/2010/main" val="1867443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00232782"/>
              </p:ext>
            </p:extLst>
          </p:nvPr>
        </p:nvGraphicFramePr>
        <p:xfrm>
          <a:off x="974678" y="327545"/>
          <a:ext cx="10120952" cy="2238236"/>
        </p:xfrm>
        <a:graphic>
          <a:graphicData uri="http://schemas.openxmlformats.org/drawingml/2006/table">
            <a:tbl>
              <a:tblPr firstRow="1" bandRow="1">
                <a:tableStyleId>{5940675A-B579-460E-94D1-54222C63F5DA}</a:tableStyleId>
              </a:tblPr>
              <a:tblGrid>
                <a:gridCol w="7991681"/>
                <a:gridCol w="2129271"/>
              </a:tblGrid>
              <a:tr h="559559">
                <a:tc>
                  <a:txBody>
                    <a:bodyPr/>
                    <a:lstStyle/>
                    <a:p>
                      <a:pPr algn="ctr"/>
                      <a:r>
                        <a:rPr lang="en-IN" sz="2200" b="1" dirty="0" smtClean="0"/>
                        <a:t>Particular</a:t>
                      </a:r>
                    </a:p>
                  </a:txBody>
                  <a:tcPr/>
                </a:tc>
                <a:tc>
                  <a:txBody>
                    <a:bodyPr/>
                    <a:lstStyle/>
                    <a:p>
                      <a:pPr algn="ctr"/>
                      <a:r>
                        <a:rPr lang="en-IN" sz="2200" b="1" dirty="0" smtClean="0"/>
                        <a:t>Vat  (in </a:t>
                      </a:r>
                      <a:r>
                        <a:rPr lang="en-IN" sz="2200" b="1" dirty="0" err="1" smtClean="0"/>
                        <a:t>Rs</a:t>
                      </a:r>
                      <a:r>
                        <a:rPr lang="en-IN" sz="2200" b="1" dirty="0" smtClean="0"/>
                        <a:t>.)</a:t>
                      </a:r>
                      <a:endParaRPr lang="en-IN" sz="2200" b="1" dirty="0"/>
                    </a:p>
                  </a:txBody>
                  <a:tcPr/>
                </a:tc>
              </a:tr>
              <a:tr h="559559">
                <a:tc>
                  <a:txBody>
                    <a:bodyPr/>
                    <a:lstStyle/>
                    <a:p>
                      <a:r>
                        <a:rPr lang="en-IN" sz="2200" dirty="0" smtClean="0"/>
                        <a:t>Liability of</a:t>
                      </a:r>
                      <a:r>
                        <a:rPr lang="en-IN" sz="2200" baseline="0" dirty="0" smtClean="0"/>
                        <a:t> GST</a:t>
                      </a:r>
                      <a:endParaRPr lang="en-IN" sz="2200" dirty="0"/>
                    </a:p>
                  </a:txBody>
                  <a:tcPr/>
                </a:tc>
                <a:tc>
                  <a:txBody>
                    <a:bodyPr/>
                    <a:lstStyle/>
                    <a:p>
                      <a:pPr algn="ctr"/>
                      <a:r>
                        <a:rPr lang="en-IN" sz="2200" dirty="0" smtClean="0"/>
                        <a:t> 276</a:t>
                      </a:r>
                      <a:endParaRPr lang="en-IN" sz="2200" dirty="0"/>
                    </a:p>
                  </a:txBody>
                  <a:tcPr/>
                </a:tc>
              </a:tr>
              <a:tr h="559559">
                <a:tc>
                  <a:txBody>
                    <a:bodyPr/>
                    <a:lstStyle/>
                    <a:p>
                      <a:r>
                        <a:rPr lang="en-IN" sz="2200" dirty="0" smtClean="0"/>
                        <a:t>Less:- ITC Allowable</a:t>
                      </a:r>
                      <a:endParaRPr lang="en-IN" sz="2200" dirty="0"/>
                    </a:p>
                  </a:txBody>
                  <a:tcPr/>
                </a:tc>
                <a:tc>
                  <a:txBody>
                    <a:bodyPr/>
                    <a:lstStyle/>
                    <a:p>
                      <a:pPr algn="ctr"/>
                      <a:r>
                        <a:rPr lang="en-IN" sz="2200" dirty="0" smtClean="0"/>
                        <a:t>-240</a:t>
                      </a:r>
                      <a:endParaRPr lang="en-IN" sz="2200" dirty="0"/>
                    </a:p>
                  </a:txBody>
                  <a:tcPr/>
                </a:tc>
              </a:tr>
              <a:tr h="559559">
                <a:tc>
                  <a:txBody>
                    <a:bodyPr/>
                    <a:lstStyle/>
                    <a:p>
                      <a:pPr algn="ctr"/>
                      <a:r>
                        <a:rPr lang="en-IN" sz="2200" b="1" dirty="0" smtClean="0"/>
                        <a:t>Net Liability of</a:t>
                      </a:r>
                      <a:r>
                        <a:rPr lang="en-IN" sz="2200" b="1" baseline="0" dirty="0" smtClean="0"/>
                        <a:t> Tax</a:t>
                      </a:r>
                      <a:endParaRPr lang="en-IN" sz="2200" b="1" dirty="0"/>
                    </a:p>
                  </a:txBody>
                  <a:tcPr/>
                </a:tc>
                <a:tc>
                  <a:txBody>
                    <a:bodyPr/>
                    <a:lstStyle/>
                    <a:p>
                      <a:pPr algn="ctr"/>
                      <a:r>
                        <a:rPr lang="en-IN" sz="2200" b="1" dirty="0" smtClean="0"/>
                        <a:t>   36</a:t>
                      </a:r>
                      <a:endParaRPr lang="en-IN" sz="2200" b="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91676667"/>
              </p:ext>
            </p:extLst>
          </p:nvPr>
        </p:nvGraphicFramePr>
        <p:xfrm>
          <a:off x="974678" y="3236793"/>
          <a:ext cx="10120952" cy="2643118"/>
        </p:xfrm>
        <a:graphic>
          <a:graphicData uri="http://schemas.openxmlformats.org/drawingml/2006/table">
            <a:tbl>
              <a:tblPr firstRow="1" bandRow="1">
                <a:tableStyleId>{5940675A-B579-460E-94D1-54222C63F5DA}</a:tableStyleId>
              </a:tblPr>
              <a:tblGrid>
                <a:gridCol w="7991681"/>
                <a:gridCol w="2129271"/>
              </a:tblGrid>
              <a:tr h="559559">
                <a:tc>
                  <a:txBody>
                    <a:bodyPr/>
                    <a:lstStyle/>
                    <a:p>
                      <a:pPr algn="ctr"/>
                      <a:r>
                        <a:rPr lang="en-IN" sz="2200" b="1" dirty="0" smtClean="0"/>
                        <a:t>Particular</a:t>
                      </a:r>
                    </a:p>
                  </a:txBody>
                  <a:tcPr/>
                </a:tc>
                <a:tc>
                  <a:txBody>
                    <a:bodyPr/>
                    <a:lstStyle/>
                    <a:p>
                      <a:pPr algn="ctr"/>
                      <a:r>
                        <a:rPr lang="en-IN" sz="2200" b="1" dirty="0" smtClean="0"/>
                        <a:t>Amount (in </a:t>
                      </a:r>
                      <a:r>
                        <a:rPr lang="en-IN" sz="2200" b="1" dirty="0" err="1" smtClean="0"/>
                        <a:t>Rs</a:t>
                      </a:r>
                      <a:r>
                        <a:rPr lang="en-IN" sz="2200" b="1" dirty="0" smtClean="0"/>
                        <a:t>.)</a:t>
                      </a:r>
                      <a:endParaRPr lang="en-IN" sz="2200" b="1" dirty="0"/>
                    </a:p>
                  </a:txBody>
                  <a:tcPr/>
                </a:tc>
              </a:tr>
              <a:tr h="559559">
                <a:tc>
                  <a:txBody>
                    <a:bodyPr/>
                    <a:lstStyle/>
                    <a:p>
                      <a:r>
                        <a:rPr lang="en-IN" sz="2200" dirty="0" smtClean="0"/>
                        <a:t>Increase in ITC </a:t>
                      </a:r>
                    </a:p>
                    <a:p>
                      <a:r>
                        <a:rPr lang="en-IN" sz="2200" dirty="0" smtClean="0"/>
                        <a:t>(ITC in GST 240/- - ITR of Vat 90/-)</a:t>
                      </a:r>
                      <a:endParaRPr lang="en-IN" sz="2200" dirty="0"/>
                    </a:p>
                  </a:txBody>
                  <a:tcPr/>
                </a:tc>
                <a:tc>
                  <a:txBody>
                    <a:bodyPr/>
                    <a:lstStyle/>
                    <a:p>
                      <a:pPr algn="ctr"/>
                      <a:r>
                        <a:rPr lang="en-IN" sz="2200" dirty="0" smtClean="0"/>
                        <a:t>150</a:t>
                      </a:r>
                      <a:endParaRPr lang="en-IN" sz="2200" dirty="0"/>
                    </a:p>
                  </a:txBody>
                  <a:tcPr/>
                </a:tc>
              </a:tr>
              <a:tr h="559559">
                <a:tc>
                  <a:txBody>
                    <a:bodyPr/>
                    <a:lstStyle/>
                    <a:p>
                      <a:r>
                        <a:rPr lang="en-IN" sz="2200" dirty="0" smtClean="0"/>
                        <a:t>Less : Increase in Liability of GST</a:t>
                      </a:r>
                    </a:p>
                    <a:p>
                      <a:r>
                        <a:rPr lang="en-IN" sz="2200" dirty="0" smtClean="0"/>
                        <a:t>(GST 276 - Vat + Service Tax -226)</a:t>
                      </a:r>
                      <a:endParaRPr lang="en-IN" sz="2200" dirty="0"/>
                    </a:p>
                  </a:txBody>
                  <a:tcPr/>
                </a:tc>
                <a:tc>
                  <a:txBody>
                    <a:bodyPr/>
                    <a:lstStyle/>
                    <a:p>
                      <a:pPr algn="ctr"/>
                      <a:r>
                        <a:rPr lang="en-IN" sz="2200" dirty="0" smtClean="0"/>
                        <a:t>-50</a:t>
                      </a:r>
                      <a:endParaRPr lang="en-IN" sz="2200" dirty="0"/>
                    </a:p>
                  </a:txBody>
                  <a:tcPr/>
                </a:tc>
              </a:tr>
              <a:tr h="559559">
                <a:tc>
                  <a:txBody>
                    <a:bodyPr/>
                    <a:lstStyle/>
                    <a:p>
                      <a:pPr algn="ctr"/>
                      <a:r>
                        <a:rPr lang="en-IN" sz="2200" b="1" dirty="0" smtClean="0"/>
                        <a:t>Reduction in Ultimate liability of Tax on Builder in GST</a:t>
                      </a:r>
                      <a:endParaRPr lang="en-IN" sz="2200" b="1" dirty="0"/>
                    </a:p>
                  </a:txBody>
                  <a:tcPr/>
                </a:tc>
                <a:tc>
                  <a:txBody>
                    <a:bodyPr/>
                    <a:lstStyle/>
                    <a:p>
                      <a:pPr algn="ctr"/>
                      <a:r>
                        <a:rPr lang="en-IN" sz="2200" b="1" dirty="0" smtClean="0"/>
                        <a:t>100</a:t>
                      </a:r>
                      <a:endParaRPr lang="en-IN" sz="2200" b="1" dirty="0"/>
                    </a:p>
                  </a:txBody>
                  <a:tcPr/>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20</a:t>
            </a:fld>
            <a:endParaRPr lang="en-IN"/>
          </a:p>
        </p:txBody>
      </p:sp>
    </p:spTree>
    <p:extLst>
      <p:ext uri="{BB962C8B-B14F-4D97-AF65-F5344CB8AC3E}">
        <p14:creationId xmlns:p14="http://schemas.microsoft.com/office/powerpoint/2010/main" val="78763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84108" y="2541244"/>
            <a:ext cx="5123518" cy="1477328"/>
          </a:xfrm>
          <a:prstGeom prst="rect">
            <a:avLst/>
          </a:prstGeom>
          <a:noFill/>
        </p:spPr>
        <p:txBody>
          <a:bodyPr wrap="none" lIns="91440" tIns="45720" rIns="91440" bIns="45720">
            <a:spAutoFit/>
          </a:bodyPr>
          <a:lstStyle/>
          <a:p>
            <a:pPr algn="ctr"/>
            <a:r>
              <a:rPr lang="en-US" sz="9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9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2" name="Slide Number Placeholder 1"/>
          <p:cNvSpPr>
            <a:spLocks noGrp="1"/>
          </p:cNvSpPr>
          <p:nvPr>
            <p:ph type="sldNum" sz="quarter" idx="12"/>
          </p:nvPr>
        </p:nvSpPr>
        <p:spPr/>
        <p:txBody>
          <a:bodyPr/>
          <a:lstStyle/>
          <a:p>
            <a:fld id="{8F700EE5-E5DD-46A6-9F86-561EE9ECF722}" type="slidenum">
              <a:rPr lang="en-IN" smtClean="0"/>
              <a:t>21</a:t>
            </a:fld>
            <a:endParaRPr lang="en-IN"/>
          </a:p>
        </p:txBody>
      </p:sp>
    </p:spTree>
    <p:extLst>
      <p:ext uri="{BB962C8B-B14F-4D97-AF65-F5344CB8AC3E}">
        <p14:creationId xmlns:p14="http://schemas.microsoft.com/office/powerpoint/2010/main" val="2270294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925" y="371475"/>
            <a:ext cx="11101388" cy="6186488"/>
          </a:xfrm>
        </p:spPr>
        <p:txBody>
          <a:bodyPr/>
          <a:lstStyle/>
          <a:p>
            <a:pPr marL="971550" lvl="1" indent="-514350" algn="just">
              <a:buFont typeface="+mj-lt"/>
              <a:buAutoNum type="romanLcPeriod"/>
            </a:pPr>
            <a:endParaRPr lang="en-IN" sz="2200" dirty="0" smtClean="0"/>
          </a:p>
          <a:p>
            <a:pPr marL="971550" lvl="1" indent="-514350" algn="just">
              <a:buFont typeface="+mj-lt"/>
              <a:buAutoNum type="romanLcPeriod"/>
            </a:pPr>
            <a:endParaRPr lang="en-IN" sz="2200" dirty="0" smtClean="0"/>
          </a:p>
          <a:p>
            <a:pPr marL="971550" lvl="1" indent="-514350" algn="just">
              <a:buFont typeface="+mj-lt"/>
              <a:buAutoNum type="romanLcPeriod" startAt="2"/>
            </a:pPr>
            <a:r>
              <a:rPr lang="en-IN" sz="2200" dirty="0" smtClean="0"/>
              <a:t>In </a:t>
            </a:r>
            <a:r>
              <a:rPr lang="en-IN" sz="2200" dirty="0"/>
              <a:t>case the building is constructed by the builder and he entered in to an agreement with prospective buyer then also he can recovered the actual VAT payable by him from the Customer. </a:t>
            </a:r>
          </a:p>
          <a:p>
            <a:pPr marL="971550" lvl="1" indent="-514350" algn="just">
              <a:buFont typeface="+mj-lt"/>
              <a:buAutoNum type="romanLcPeriod" startAt="2"/>
            </a:pPr>
            <a:endParaRPr lang="en-IN" sz="2200" dirty="0" smtClean="0"/>
          </a:p>
          <a:p>
            <a:pPr marL="971550" lvl="1" indent="-514350" algn="just">
              <a:buFont typeface="+mj-lt"/>
              <a:buAutoNum type="romanLcPeriod" startAt="2"/>
            </a:pPr>
            <a:r>
              <a:rPr lang="en-IN" sz="2200" dirty="0" smtClean="0"/>
              <a:t>But </a:t>
            </a:r>
            <a:r>
              <a:rPr lang="en-IN" sz="2200" dirty="0"/>
              <a:t>in any case, the amount of the VAT to be recovered, should not be more than the amount of tax </a:t>
            </a:r>
            <a:r>
              <a:rPr lang="en-IN" sz="2200" dirty="0" smtClean="0"/>
              <a:t>payable. </a:t>
            </a:r>
          </a:p>
          <a:p>
            <a:pPr marL="971550" lvl="1" indent="-514350" algn="just">
              <a:buFont typeface="+mj-lt"/>
              <a:buAutoNum type="romanLcPeriod" startAt="2"/>
            </a:pPr>
            <a:endParaRPr lang="en-IN" sz="2200" dirty="0"/>
          </a:p>
          <a:p>
            <a:pPr marL="971550" lvl="1" indent="-514350" algn="just">
              <a:buFont typeface="+mj-lt"/>
              <a:buAutoNum type="romanLcPeriod" startAt="2"/>
            </a:pPr>
            <a:r>
              <a:rPr lang="en-IN" sz="2200" dirty="0" smtClean="0"/>
              <a:t>If </a:t>
            </a:r>
            <a:r>
              <a:rPr lang="en-IN" sz="2200" dirty="0"/>
              <a:t>the builder/developer/contractor got certain work done with sub-contractor and sub-contractor pays the tax on the turnover of the goods supplied in the execution of works contract then also the main contractor will not be liable to pay tax on such turnover.</a:t>
            </a:r>
          </a:p>
          <a:p>
            <a:pPr marL="0" indent="0" algn="just">
              <a:buNone/>
            </a:pPr>
            <a:endParaRPr lang="en-IN" dirty="0"/>
          </a:p>
        </p:txBody>
      </p:sp>
      <p:sp>
        <p:nvSpPr>
          <p:cNvPr id="4" name="Slide Number Placeholder 3"/>
          <p:cNvSpPr>
            <a:spLocks noGrp="1"/>
          </p:cNvSpPr>
          <p:nvPr>
            <p:ph type="sldNum" sz="quarter" idx="12"/>
          </p:nvPr>
        </p:nvSpPr>
        <p:spPr/>
        <p:txBody>
          <a:bodyPr/>
          <a:lstStyle/>
          <a:p>
            <a:fld id="{8F700EE5-E5DD-46A6-9F86-561EE9ECF722}" type="slidenum">
              <a:rPr lang="en-IN" smtClean="0"/>
              <a:t>3</a:t>
            </a:fld>
            <a:endParaRPr lang="en-IN"/>
          </a:p>
        </p:txBody>
      </p:sp>
    </p:spTree>
    <p:extLst>
      <p:ext uri="{BB962C8B-B14F-4D97-AF65-F5344CB8AC3E}">
        <p14:creationId xmlns:p14="http://schemas.microsoft.com/office/powerpoint/2010/main" val="1488587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272954"/>
            <a:ext cx="11286698" cy="6332561"/>
          </a:xfrm>
        </p:spPr>
        <p:txBody>
          <a:bodyPr/>
          <a:lstStyle/>
          <a:p>
            <a:pPr marL="514350" lvl="0" indent="-514350">
              <a:buAutoNum type="arabicPeriod" startAt="2"/>
            </a:pPr>
            <a:r>
              <a:rPr lang="en-IN" b="1" u="sng" dirty="0" smtClean="0"/>
              <a:t>Liability </a:t>
            </a:r>
            <a:r>
              <a:rPr lang="en-IN" b="1" u="sng" dirty="0"/>
              <a:t>of Tax on constructed of building intended for sale before its completion under GST </a:t>
            </a:r>
            <a:r>
              <a:rPr lang="en-IN" b="1" u="sng" dirty="0" smtClean="0"/>
              <a:t>regime.</a:t>
            </a:r>
          </a:p>
          <a:p>
            <a:pPr marL="457200" lvl="1" indent="0">
              <a:buNone/>
            </a:pPr>
            <a:endParaRPr lang="en-IN" dirty="0" smtClean="0"/>
          </a:p>
          <a:p>
            <a:pPr marL="971550" lvl="1" indent="-514350">
              <a:buFont typeface="+mj-lt"/>
              <a:buAutoNum type="alphaLcPeriod"/>
            </a:pPr>
            <a:r>
              <a:rPr lang="en-IN" dirty="0" smtClean="0"/>
              <a:t>The </a:t>
            </a:r>
            <a:r>
              <a:rPr lang="en-IN" dirty="0"/>
              <a:t>following activity related to construction will be treated as supply of services under GST </a:t>
            </a:r>
            <a:r>
              <a:rPr lang="en-IN" dirty="0" smtClean="0"/>
              <a:t>regime:- </a:t>
            </a:r>
          </a:p>
          <a:p>
            <a:pPr marL="457200" lvl="1" indent="0">
              <a:buNone/>
            </a:pPr>
            <a:endParaRPr lang="en-IN" dirty="0" smtClean="0"/>
          </a:p>
          <a:p>
            <a:pPr marL="985838" lvl="1" indent="0">
              <a:buNone/>
            </a:pPr>
            <a:r>
              <a:rPr lang="en-IN" dirty="0" smtClean="0"/>
              <a:t>2.1	Constructed </a:t>
            </a:r>
            <a:r>
              <a:rPr lang="en-IN" dirty="0"/>
              <a:t>of complex, building, Civil structure or part thereof,  intended </a:t>
            </a:r>
            <a:r>
              <a:rPr lang="en-IN" dirty="0" smtClean="0"/>
              <a:t>   	for </a:t>
            </a:r>
            <a:r>
              <a:rPr lang="en-IN" dirty="0"/>
              <a:t>sale </a:t>
            </a:r>
            <a:r>
              <a:rPr lang="en-IN" dirty="0" smtClean="0"/>
              <a:t>before </a:t>
            </a:r>
            <a:r>
              <a:rPr lang="en-IN" dirty="0"/>
              <a:t>its completion is being treated as supply of services as per </a:t>
            </a:r>
            <a:r>
              <a:rPr lang="en-IN" dirty="0" smtClean="0"/>
              <a:t>	schedule-II </a:t>
            </a:r>
            <a:r>
              <a:rPr lang="en-IN" dirty="0"/>
              <a:t>of </a:t>
            </a:r>
            <a:r>
              <a:rPr lang="en-IN" dirty="0" smtClean="0"/>
              <a:t>Model </a:t>
            </a:r>
            <a:r>
              <a:rPr lang="en-IN" dirty="0"/>
              <a:t>GST </a:t>
            </a:r>
            <a:r>
              <a:rPr lang="en-IN" dirty="0" smtClean="0"/>
              <a:t>Law.</a:t>
            </a:r>
          </a:p>
          <a:p>
            <a:pPr marL="985838" lvl="1" indent="0">
              <a:buNone/>
            </a:pPr>
            <a:endParaRPr lang="en-IN" dirty="0" smtClean="0"/>
          </a:p>
          <a:p>
            <a:pPr marL="985838" lvl="1" indent="0">
              <a:buNone/>
            </a:pPr>
            <a:r>
              <a:rPr lang="en-IN" dirty="0" smtClean="0"/>
              <a:t>2.2	Any </a:t>
            </a:r>
            <a:r>
              <a:rPr lang="en-IN" dirty="0"/>
              <a:t>lease tenancy, easement and license to occupy </a:t>
            </a:r>
            <a:r>
              <a:rPr lang="en-IN" dirty="0" smtClean="0"/>
              <a:t>land.</a:t>
            </a:r>
          </a:p>
          <a:p>
            <a:pPr marL="985838" lvl="1" indent="0">
              <a:buNone/>
            </a:pPr>
            <a:endParaRPr lang="en-IN" dirty="0" smtClean="0"/>
          </a:p>
          <a:p>
            <a:pPr marL="985838" lvl="1" indent="0">
              <a:buNone/>
            </a:pPr>
            <a:r>
              <a:rPr lang="en-IN" dirty="0" smtClean="0"/>
              <a:t>2.3	Any </a:t>
            </a:r>
            <a:r>
              <a:rPr lang="en-IN" dirty="0"/>
              <a:t>lease or letting out of the building including a commercial, industrial </a:t>
            </a:r>
            <a:r>
              <a:rPr lang="en-IN" dirty="0" smtClean="0"/>
              <a:t>	or </a:t>
            </a:r>
            <a:r>
              <a:rPr lang="en-IN" dirty="0"/>
              <a:t>residential complex for business or commerce, either wholly or </a:t>
            </a:r>
            <a:r>
              <a:rPr lang="en-IN" dirty="0" smtClean="0"/>
              <a:t>partly.</a:t>
            </a:r>
          </a:p>
          <a:p>
            <a:pPr marL="442913" lvl="1" indent="0">
              <a:buNone/>
            </a:pPr>
            <a:endParaRPr lang="en-IN" dirty="0"/>
          </a:p>
          <a:p>
            <a:pPr marL="985838" lvl="1" indent="0">
              <a:buNone/>
            </a:pPr>
            <a:endParaRPr lang="en-IN" dirty="0" smtClean="0"/>
          </a:p>
        </p:txBody>
      </p:sp>
      <p:sp>
        <p:nvSpPr>
          <p:cNvPr id="2" name="Slide Number Placeholder 1"/>
          <p:cNvSpPr>
            <a:spLocks noGrp="1"/>
          </p:cNvSpPr>
          <p:nvPr>
            <p:ph type="sldNum" sz="quarter" idx="12"/>
          </p:nvPr>
        </p:nvSpPr>
        <p:spPr/>
        <p:txBody>
          <a:bodyPr/>
          <a:lstStyle/>
          <a:p>
            <a:fld id="{8F700EE5-E5DD-46A6-9F86-561EE9ECF722}" type="slidenum">
              <a:rPr lang="en-IN" smtClean="0"/>
              <a:t>4</a:t>
            </a:fld>
            <a:endParaRPr lang="en-IN"/>
          </a:p>
        </p:txBody>
      </p:sp>
    </p:spTree>
    <p:extLst>
      <p:ext uri="{BB962C8B-B14F-4D97-AF65-F5344CB8AC3E}">
        <p14:creationId xmlns:p14="http://schemas.microsoft.com/office/powerpoint/2010/main" val="1886765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3" y="371474"/>
            <a:ext cx="11029950" cy="5984875"/>
          </a:xfrm>
        </p:spPr>
        <p:txBody>
          <a:bodyPr/>
          <a:lstStyle/>
          <a:p>
            <a:pPr marL="985838" lvl="1" indent="0" algn="just">
              <a:buNone/>
            </a:pPr>
            <a:r>
              <a:rPr lang="en-IN" dirty="0"/>
              <a:t>2.4	Renting of immovable property shall be treated as supply of services.</a:t>
            </a:r>
          </a:p>
          <a:p>
            <a:pPr marL="985838" lvl="1" indent="0" algn="just">
              <a:buNone/>
            </a:pPr>
            <a:r>
              <a:rPr lang="en-IN" dirty="0"/>
              <a:t>2.5	Works contract including transfer of property in goods (whether </a:t>
            </a:r>
            <a:r>
              <a:rPr lang="en-IN" dirty="0" smtClean="0"/>
              <a:t>as 	goods </a:t>
            </a:r>
            <a:r>
              <a:rPr lang="en-IN" dirty="0"/>
              <a:t>	or in some other form) involved in the execution of a works </a:t>
            </a:r>
            <a:r>
              <a:rPr lang="en-IN" dirty="0" smtClean="0"/>
              <a:t>	contract.</a:t>
            </a:r>
          </a:p>
          <a:p>
            <a:pPr marL="985838" lvl="1" indent="0" algn="just">
              <a:buNone/>
            </a:pPr>
            <a:endParaRPr lang="en-IN" dirty="0"/>
          </a:p>
          <a:p>
            <a:pPr marL="900113" lvl="1" indent="-457200" algn="just">
              <a:buAutoNum type="alphaLcPeriod" startAt="2"/>
            </a:pPr>
            <a:r>
              <a:rPr lang="en-IN" dirty="0"/>
              <a:t>In case of construction of complex or building (wholly or partly) for which entire consideration received after issuance of completion certificate shall be out of the purview of the </a:t>
            </a:r>
            <a:r>
              <a:rPr lang="en-IN" dirty="0" smtClean="0"/>
              <a:t>GST.</a:t>
            </a:r>
          </a:p>
          <a:p>
            <a:pPr marL="900113" lvl="1" indent="-457200" algn="just">
              <a:buAutoNum type="alphaLcPeriod" startAt="2"/>
            </a:pPr>
            <a:r>
              <a:rPr lang="en-IN" dirty="0" smtClean="0"/>
              <a:t>The </a:t>
            </a:r>
            <a:r>
              <a:rPr lang="en-IN" dirty="0"/>
              <a:t>treatment of land under GST regime</a:t>
            </a:r>
            <a:r>
              <a:rPr lang="en-IN" dirty="0" smtClean="0"/>
              <a:t>.</a:t>
            </a:r>
          </a:p>
          <a:p>
            <a:pPr marL="442913" lvl="1" indent="0" algn="just">
              <a:buNone/>
            </a:pPr>
            <a:endParaRPr lang="en-IN" sz="1800" dirty="0"/>
          </a:p>
          <a:p>
            <a:pPr marL="1243013" indent="-342900" algn="just"/>
            <a:r>
              <a:rPr lang="en-IN" sz="2200" dirty="0"/>
              <a:t>To understand the treatment of land involved in the construction activity, we have to go through the definition of goods and services given in Model GST Law. </a:t>
            </a:r>
            <a:endParaRPr lang="en-IN" sz="2200" dirty="0" smtClean="0"/>
          </a:p>
          <a:p>
            <a:pPr marL="1243013" indent="-342900" algn="just"/>
            <a:r>
              <a:rPr lang="en-IN" sz="2200" b="1" dirty="0"/>
              <a:t>“Goods”</a:t>
            </a:r>
            <a:r>
              <a:rPr lang="en-IN" sz="2200" dirty="0"/>
              <a:t> means every kind of immovable property other than money and securities but includes actionable claim, growing crops, grass and things attached to or forming part of the land which are agreed to be severed before supply or under a contract of supply.</a:t>
            </a:r>
          </a:p>
          <a:p>
            <a:pPr marL="1243013" indent="-342900" algn="just"/>
            <a:endParaRPr lang="en-IN" sz="2200" dirty="0"/>
          </a:p>
          <a:p>
            <a:pPr marL="900113" lvl="1" indent="-457200" algn="just">
              <a:buAutoNum type="alphaLcPeriod" startAt="2"/>
            </a:pPr>
            <a:endParaRPr lang="en-IN" dirty="0"/>
          </a:p>
        </p:txBody>
      </p:sp>
      <p:sp>
        <p:nvSpPr>
          <p:cNvPr id="4" name="Slide Number Placeholder 3"/>
          <p:cNvSpPr>
            <a:spLocks noGrp="1"/>
          </p:cNvSpPr>
          <p:nvPr>
            <p:ph type="sldNum" sz="quarter" idx="12"/>
          </p:nvPr>
        </p:nvSpPr>
        <p:spPr/>
        <p:txBody>
          <a:bodyPr/>
          <a:lstStyle/>
          <a:p>
            <a:fld id="{8F700EE5-E5DD-46A6-9F86-561EE9ECF722}" type="slidenum">
              <a:rPr lang="en-IN" smtClean="0"/>
              <a:t>5</a:t>
            </a:fld>
            <a:endParaRPr lang="en-IN"/>
          </a:p>
        </p:txBody>
      </p:sp>
    </p:spTree>
    <p:extLst>
      <p:ext uri="{BB962C8B-B14F-4D97-AF65-F5344CB8AC3E}">
        <p14:creationId xmlns:p14="http://schemas.microsoft.com/office/powerpoint/2010/main" val="2628145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71474"/>
            <a:ext cx="11187113" cy="6143625"/>
          </a:xfrm>
        </p:spPr>
        <p:txBody>
          <a:bodyPr>
            <a:normAutofit lnSpcReduction="10000"/>
          </a:bodyPr>
          <a:lstStyle/>
          <a:p>
            <a:pPr marL="1257300" indent="-357188" algn="just"/>
            <a:endParaRPr lang="en-IN" sz="2400" b="1" dirty="0" smtClean="0"/>
          </a:p>
          <a:p>
            <a:pPr marL="1257300" indent="-357188" algn="just"/>
            <a:r>
              <a:rPr lang="en-IN" sz="2300" b="1" dirty="0" smtClean="0"/>
              <a:t>“</a:t>
            </a:r>
            <a:r>
              <a:rPr lang="en-IN" sz="2300" b="1" dirty="0"/>
              <a:t>Goods”</a:t>
            </a:r>
            <a:r>
              <a:rPr lang="en-IN" sz="2300" dirty="0"/>
              <a:t> means every kind of immovable property other than money and securities but includes actionable claim, growing crops, grass and things attached to or forming part of the land which are agreed to be severed before supply or under a contract of supply</a:t>
            </a:r>
            <a:r>
              <a:rPr lang="en-IN" sz="2300" dirty="0" smtClean="0"/>
              <a:t>.</a:t>
            </a:r>
          </a:p>
          <a:p>
            <a:pPr marL="1257300" indent="-357188" algn="just"/>
            <a:endParaRPr lang="en-IN" sz="2300" b="1" dirty="0" smtClean="0"/>
          </a:p>
          <a:p>
            <a:pPr marL="1257300" indent="-357188" algn="just"/>
            <a:r>
              <a:rPr lang="en-IN" sz="2300" b="1" dirty="0" smtClean="0"/>
              <a:t>“</a:t>
            </a:r>
            <a:r>
              <a:rPr lang="en-IN" sz="2300" b="1" dirty="0"/>
              <a:t>Service” </a:t>
            </a:r>
            <a:r>
              <a:rPr lang="en-IN" sz="2300" dirty="0"/>
              <a:t>means anything other than </a:t>
            </a:r>
            <a:r>
              <a:rPr lang="en-IN" sz="2300" dirty="0" smtClean="0"/>
              <a:t>good;</a:t>
            </a:r>
          </a:p>
          <a:p>
            <a:pPr marL="1257300" indent="-357188" algn="just"/>
            <a:endParaRPr lang="en-IN" sz="2300" dirty="0" smtClean="0"/>
          </a:p>
          <a:p>
            <a:pPr marL="1257300" indent="-357188" algn="just"/>
            <a:r>
              <a:rPr lang="en-IN" sz="2300" dirty="0" smtClean="0"/>
              <a:t>on </a:t>
            </a:r>
            <a:r>
              <a:rPr lang="en-IN" sz="2300" dirty="0"/>
              <a:t>perusal of the aforesaid definition, it is crystal clear that, the </a:t>
            </a:r>
            <a:r>
              <a:rPr lang="en-IN" sz="2300" b="1" dirty="0"/>
              <a:t>Land is not covered, in the definition of goods</a:t>
            </a:r>
            <a:r>
              <a:rPr lang="en-IN" sz="2300" dirty="0"/>
              <a:t> hence by friction of Law, it  is </a:t>
            </a:r>
            <a:r>
              <a:rPr lang="en-IN" sz="2300" b="1" dirty="0"/>
              <a:t>(Land) is covered under the definition of services for the purpose of levying </a:t>
            </a:r>
            <a:r>
              <a:rPr lang="en-IN" sz="2300" b="1" dirty="0" smtClean="0"/>
              <a:t>GST.</a:t>
            </a:r>
            <a:endParaRPr lang="en-IN" sz="2300" dirty="0"/>
          </a:p>
          <a:p>
            <a:pPr marL="1257300" indent="-357188" algn="just"/>
            <a:endParaRPr lang="en-IN" sz="2300" dirty="0" smtClean="0"/>
          </a:p>
          <a:p>
            <a:pPr marL="1257300" indent="-357188" algn="just"/>
            <a:r>
              <a:rPr lang="en-IN" sz="2300" dirty="0" smtClean="0"/>
              <a:t>There </a:t>
            </a:r>
            <a:r>
              <a:rPr lang="en-IN" sz="2300" dirty="0"/>
              <a:t>is no deduction is allowable for portion of Land included in the construction of building. </a:t>
            </a:r>
            <a:endParaRPr lang="en-IN" sz="2300" dirty="0" smtClean="0"/>
          </a:p>
          <a:p>
            <a:pPr marL="1257300" indent="-357188" algn="just"/>
            <a:endParaRPr lang="en-IN" sz="2300" dirty="0" smtClean="0"/>
          </a:p>
          <a:p>
            <a:pPr marL="1257300" indent="-357188" algn="just"/>
            <a:r>
              <a:rPr lang="en-IN" sz="2300" dirty="0" smtClean="0"/>
              <a:t>The </a:t>
            </a:r>
            <a:r>
              <a:rPr lang="en-IN" sz="2300" dirty="0"/>
              <a:t>builder may be liable for GST @ 12% on entire value of complex or building constructed for sale before receipt of completion certificate.</a:t>
            </a:r>
          </a:p>
          <a:p>
            <a:pPr marL="0" indent="0" algn="just">
              <a:buNone/>
            </a:pPr>
            <a:endParaRPr lang="en-IN" sz="2400" dirty="0"/>
          </a:p>
        </p:txBody>
      </p:sp>
      <p:sp>
        <p:nvSpPr>
          <p:cNvPr id="4" name="Slide Number Placeholder 3"/>
          <p:cNvSpPr>
            <a:spLocks noGrp="1"/>
          </p:cNvSpPr>
          <p:nvPr>
            <p:ph type="sldNum" sz="quarter" idx="12"/>
          </p:nvPr>
        </p:nvSpPr>
        <p:spPr/>
        <p:txBody>
          <a:bodyPr/>
          <a:lstStyle/>
          <a:p>
            <a:fld id="{8F700EE5-E5DD-46A6-9F86-561EE9ECF722}" type="slidenum">
              <a:rPr lang="en-IN" smtClean="0"/>
              <a:t>6</a:t>
            </a:fld>
            <a:endParaRPr lang="en-IN"/>
          </a:p>
        </p:txBody>
      </p:sp>
    </p:spTree>
    <p:extLst>
      <p:ext uri="{BB962C8B-B14F-4D97-AF65-F5344CB8AC3E}">
        <p14:creationId xmlns:p14="http://schemas.microsoft.com/office/powerpoint/2010/main" val="87676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204686"/>
          </a:xfrm>
        </p:spPr>
        <p:txBody>
          <a:bodyPr>
            <a:normAutofit/>
          </a:bodyPr>
          <a:lstStyle/>
          <a:p>
            <a:pPr algn="ctr"/>
            <a:r>
              <a:rPr lang="en-IN" sz="3600" dirty="0"/>
              <a:t>Subsuming of various indirect </a:t>
            </a:r>
            <a:r>
              <a:rPr lang="en-IN" sz="3600" dirty="0" smtClean="0"/>
              <a:t>taxes in GST Regime</a:t>
            </a:r>
            <a:endParaRPr lang="en-IN" sz="3600" dirty="0"/>
          </a:p>
        </p:txBody>
      </p:sp>
      <p:pic>
        <p:nvPicPr>
          <p:cNvPr id="7" name="Content Placeholder 6"/>
          <p:cNvPicPr>
            <a:picLocks noGrp="1" noChangeAspect="1"/>
          </p:cNvPicPr>
          <p:nvPr>
            <p:ph idx="1"/>
          </p:nvPr>
        </p:nvPicPr>
        <p:blipFill>
          <a:blip r:embed="rId2"/>
          <a:stretch>
            <a:fillRect/>
          </a:stretch>
        </p:blipFill>
        <p:spPr>
          <a:xfrm>
            <a:off x="838200" y="972458"/>
            <a:ext cx="10515599" cy="5617028"/>
          </a:xfrm>
          <a:prstGeom prst="rect">
            <a:avLst/>
          </a:prstGeom>
        </p:spPr>
      </p:pic>
      <p:sp>
        <p:nvSpPr>
          <p:cNvPr id="3" name="Slide Number Placeholder 2"/>
          <p:cNvSpPr>
            <a:spLocks noGrp="1"/>
          </p:cNvSpPr>
          <p:nvPr>
            <p:ph type="sldNum" sz="quarter" idx="12"/>
          </p:nvPr>
        </p:nvSpPr>
        <p:spPr/>
        <p:txBody>
          <a:bodyPr/>
          <a:lstStyle/>
          <a:p>
            <a:fld id="{8F700EE5-E5DD-46A6-9F86-561EE9ECF722}" type="slidenum">
              <a:rPr lang="en-IN" smtClean="0"/>
              <a:t>7</a:t>
            </a:fld>
            <a:endParaRPr lang="en-IN"/>
          </a:p>
        </p:txBody>
      </p:sp>
    </p:spTree>
    <p:extLst>
      <p:ext uri="{BB962C8B-B14F-4D97-AF65-F5344CB8AC3E}">
        <p14:creationId xmlns:p14="http://schemas.microsoft.com/office/powerpoint/2010/main" val="554385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171" y="0"/>
            <a:ext cx="11132457" cy="841830"/>
          </a:xfrm>
        </p:spPr>
        <p:txBody>
          <a:bodyPr>
            <a:normAutofit/>
          </a:bodyPr>
          <a:lstStyle/>
          <a:p>
            <a:pPr algn="ctr"/>
            <a:r>
              <a:rPr lang="en-IN" sz="3000" b="1" dirty="0"/>
              <a:t>Removal of cascading effect </a:t>
            </a:r>
            <a:r>
              <a:rPr lang="en-IN" sz="3000" b="1" dirty="0" smtClean="0"/>
              <a:t>of Taxes (Tax </a:t>
            </a:r>
            <a:r>
              <a:rPr lang="en-IN" sz="3000" b="1" dirty="0"/>
              <a:t>on Tax</a:t>
            </a:r>
            <a:r>
              <a:rPr lang="en-IN" sz="3000" b="1" dirty="0" smtClean="0"/>
              <a:t>)</a:t>
            </a:r>
            <a:endParaRPr lang="en-IN"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834142"/>
              </p:ext>
            </p:extLst>
          </p:nvPr>
        </p:nvGraphicFramePr>
        <p:xfrm>
          <a:off x="747484" y="841830"/>
          <a:ext cx="11001829" cy="5116835"/>
        </p:xfrm>
        <a:graphic>
          <a:graphicData uri="http://schemas.openxmlformats.org/drawingml/2006/table">
            <a:tbl>
              <a:tblPr firstRow="1" firstCol="1" bandRow="1">
                <a:tableStyleId>{5940675A-B579-460E-94D1-54222C63F5DA}</a:tableStyleId>
              </a:tblPr>
              <a:tblGrid>
                <a:gridCol w="1205801"/>
                <a:gridCol w="3285146"/>
                <a:gridCol w="2077145"/>
                <a:gridCol w="2074945"/>
                <a:gridCol w="2358792"/>
              </a:tblGrid>
              <a:tr h="395235">
                <a:tc>
                  <a:txBody>
                    <a:bodyPr/>
                    <a:lstStyle/>
                    <a:p>
                      <a:pPr algn="ctr">
                        <a:lnSpc>
                          <a:spcPct val="107000"/>
                        </a:lnSpc>
                        <a:spcAft>
                          <a:spcPts val="0"/>
                        </a:spcAft>
                      </a:pPr>
                      <a:r>
                        <a:rPr lang="en-IN" sz="2400" dirty="0" err="1">
                          <a:effectLst/>
                        </a:rPr>
                        <a:t>S.No</a:t>
                      </a:r>
                      <a:r>
                        <a:rPr lang="en-IN" sz="2400" dirty="0" smtClean="0">
                          <a:effectLst/>
                        </a:rPr>
                        <a:t>.</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Particular</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Amount</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a:effectLst/>
                        </a:rPr>
                        <a:t>Basic Tax</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a:effectLst/>
                        </a:rPr>
                        <a:t>Cascading effect</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1</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Sales value of Goods</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100.00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2</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smtClean="0">
                          <a:effectLst/>
                        </a:rPr>
                        <a:t>Excise Duty @ 12 %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12.00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12.00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3</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TOTAL</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112.00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4</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smtClean="0">
                          <a:effectLst/>
                        </a:rPr>
                        <a:t>CST @ 2 %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2.25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2.00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0.25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smtClean="0">
                          <a:effectLst/>
                        </a:rPr>
                        <a:t>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smtClean="0">
                          <a:effectLst/>
                        </a:rPr>
                        <a:t>Freight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1.00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6</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TOTAL</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115.25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smtClean="0">
                          <a:effectLst/>
                        </a:rPr>
                        <a:t>7</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Entry Tax @ 2%</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2.30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2.00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0.30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8</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TOTAL</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117.55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a:effectLst/>
                        </a:rPr>
                        <a:t>9</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Gross Profit @10%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11.75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dirty="0" smtClean="0">
                          <a:effectLst/>
                        </a:rPr>
                        <a:t>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TOTAL</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129.30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95235">
                <a:tc>
                  <a:txBody>
                    <a:bodyPr/>
                    <a:lstStyle/>
                    <a:p>
                      <a:pPr algn="ctr">
                        <a:lnSpc>
                          <a:spcPct val="107000"/>
                        </a:lnSpc>
                        <a:spcAft>
                          <a:spcPts val="0"/>
                        </a:spcAft>
                      </a:pPr>
                      <a:r>
                        <a:rPr lang="en-IN" sz="2400">
                          <a:effectLst/>
                        </a:rPr>
                        <a:t>11</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VAT @ 14%</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18.10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14.00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4.10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235577">
                <a:tc>
                  <a:txBody>
                    <a:bodyPr/>
                    <a:lstStyle/>
                    <a:p>
                      <a:pPr algn="ctr">
                        <a:lnSpc>
                          <a:spcPct val="107000"/>
                        </a:lnSpc>
                        <a:spcAft>
                          <a:spcPts val="0"/>
                        </a:spcAft>
                      </a:pPr>
                      <a:r>
                        <a:rPr lang="en-IN" sz="2400" dirty="0">
                          <a:effectLst/>
                        </a:rPr>
                        <a:t>12</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Final Sales value</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147.40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smtClean="0">
                          <a:effectLst/>
                        </a:rPr>
                        <a:t>30.00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r">
                        <a:lnSpc>
                          <a:spcPct val="107000"/>
                        </a:lnSpc>
                        <a:spcAft>
                          <a:spcPts val="0"/>
                        </a:spcAft>
                      </a:pPr>
                      <a:r>
                        <a:rPr lang="en-IN" sz="2400" dirty="0">
                          <a:effectLst/>
                        </a:rPr>
                        <a:t>4.65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8F700EE5-E5DD-46A6-9F86-561EE9ECF722}" type="slidenum">
              <a:rPr lang="en-IN" smtClean="0"/>
              <a:t>8</a:t>
            </a:fld>
            <a:endParaRPr lang="en-IN"/>
          </a:p>
        </p:txBody>
      </p:sp>
    </p:spTree>
    <p:extLst>
      <p:ext uri="{BB962C8B-B14F-4D97-AF65-F5344CB8AC3E}">
        <p14:creationId xmlns:p14="http://schemas.microsoft.com/office/powerpoint/2010/main" val="3745484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2363019"/>
              </p:ext>
            </p:extLst>
          </p:nvPr>
        </p:nvGraphicFramePr>
        <p:xfrm>
          <a:off x="899885" y="566053"/>
          <a:ext cx="10653487" cy="5695441"/>
        </p:xfrm>
        <a:graphic>
          <a:graphicData uri="http://schemas.openxmlformats.org/drawingml/2006/table">
            <a:tbl>
              <a:tblPr firstRow="1" firstCol="1" bandRow="1">
                <a:tableStyleId>{5940675A-B579-460E-94D1-54222C63F5DA}</a:tableStyleId>
              </a:tblPr>
              <a:tblGrid>
                <a:gridCol w="2663372"/>
                <a:gridCol w="2333282"/>
                <a:gridCol w="2993461"/>
                <a:gridCol w="2663372"/>
              </a:tblGrid>
              <a:tr h="768306">
                <a:tc>
                  <a:txBody>
                    <a:bodyPr/>
                    <a:lstStyle/>
                    <a:p>
                      <a:pPr>
                        <a:lnSpc>
                          <a:spcPct val="107000"/>
                        </a:lnSpc>
                        <a:spcAft>
                          <a:spcPts val="0"/>
                        </a:spcAft>
                      </a:pPr>
                      <a:r>
                        <a:rPr lang="en-IN" sz="2400" dirty="0">
                          <a:effectLst/>
                        </a:rPr>
                        <a:t>Taxes levied by Central</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Rate of Excise Duty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gridSpan="2">
                  <a:txBody>
                    <a:bodyPr/>
                    <a:lstStyle/>
                    <a:p>
                      <a:pPr>
                        <a:lnSpc>
                          <a:spcPct val="107000"/>
                        </a:lnSpc>
                        <a:spcAft>
                          <a:spcPts val="0"/>
                        </a:spcAft>
                      </a:pPr>
                      <a:r>
                        <a:rPr lang="en-IN" sz="2400" dirty="0">
                          <a:effectLst/>
                        </a:rPr>
                        <a:t> </a:t>
                      </a:r>
                      <a:r>
                        <a:rPr lang="en-IN" sz="2400" dirty="0" err="1">
                          <a:effectLst/>
                        </a:rPr>
                        <a:t>Allowability</a:t>
                      </a:r>
                      <a:r>
                        <a:rPr lang="en-IN" sz="2400" dirty="0">
                          <a:effectLst/>
                        </a:rPr>
                        <a:t> of  ITC/ CENVAT Allowable </a:t>
                      </a:r>
                    </a:p>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tr>
              <a:tr h="375452">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a:effectLst/>
                        </a:rPr>
                        <a:t>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Under VAT Regime</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Under GST Regime</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1513202">
                <a:tc>
                  <a:txBody>
                    <a:bodyPr/>
                    <a:lstStyle/>
                    <a:p>
                      <a:pPr>
                        <a:lnSpc>
                          <a:spcPct val="107000"/>
                        </a:lnSpc>
                        <a:spcAft>
                          <a:spcPts val="0"/>
                        </a:spcAft>
                      </a:pPr>
                      <a:r>
                        <a:rPr lang="en-IN" sz="2400" dirty="0">
                          <a:effectLst/>
                        </a:rPr>
                        <a:t>Central Excise Duty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0"/>
                        </a:spcAft>
                      </a:pPr>
                      <a:r>
                        <a:rPr lang="en-IN" sz="2400" dirty="0">
                          <a:effectLst/>
                        </a:rPr>
                        <a: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CENVAT of Central Excise Duty not allowable to Builders/ Works Contractor</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ITC of CGST Allowable</a:t>
                      </a:r>
                    </a:p>
                    <a:p>
                      <a:pPr algn="ctr">
                        <a:lnSpc>
                          <a:spcPct val="107000"/>
                        </a:lnSpc>
                        <a:spcAft>
                          <a:spcPts val="0"/>
                        </a:spcAft>
                      </a:pPr>
                      <a:r>
                        <a:rPr lang="en-IN" sz="2400" dirty="0">
                          <a:effectLst/>
                        </a:rPr>
                        <a:t>to Builders/ Works Contractor</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dirty="0">
                          <a:effectLst/>
                        </a:rPr>
                        <a:t>Cement </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rowSpan="8">
                  <a:txBody>
                    <a:bodyPr/>
                    <a:lstStyle/>
                    <a:p>
                      <a:pPr algn="ctr">
                        <a:lnSpc>
                          <a:spcPct val="107000"/>
                        </a:lnSpc>
                        <a:spcAft>
                          <a:spcPts val="0"/>
                        </a:spcAft>
                      </a:pPr>
                      <a:endParaRPr lang="en-IN" sz="3600" dirty="0" smtClean="0">
                        <a:effectLst/>
                      </a:endParaRPr>
                    </a:p>
                    <a:p>
                      <a:pPr algn="ctr">
                        <a:lnSpc>
                          <a:spcPct val="107000"/>
                        </a:lnSpc>
                        <a:spcAft>
                          <a:spcPts val="0"/>
                        </a:spcAft>
                      </a:pPr>
                      <a:endParaRPr lang="en-IN" sz="3600" dirty="0" smtClean="0">
                        <a:effectLst/>
                      </a:endParaRPr>
                    </a:p>
                    <a:p>
                      <a:pPr algn="ctr">
                        <a:lnSpc>
                          <a:spcPct val="107000"/>
                        </a:lnSpc>
                        <a:spcAft>
                          <a:spcPts val="0"/>
                        </a:spcAft>
                      </a:pPr>
                      <a:r>
                        <a:rPr lang="en-IN" sz="3600" dirty="0" smtClean="0">
                          <a:effectLst/>
                        </a:rPr>
                        <a:t>Not </a:t>
                      </a:r>
                      <a:r>
                        <a:rPr lang="en-IN" sz="3600" dirty="0">
                          <a:effectLst/>
                        </a:rPr>
                        <a:t>Allowable</a:t>
                      </a:r>
                      <a:endParaRPr lang="en-IN" sz="36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rowSpan="8">
                  <a:txBody>
                    <a:bodyPr/>
                    <a:lstStyle/>
                    <a:p>
                      <a:pPr algn="ctr">
                        <a:lnSpc>
                          <a:spcPct val="107000"/>
                        </a:lnSpc>
                        <a:spcAft>
                          <a:spcPts val="0"/>
                        </a:spcAft>
                      </a:pPr>
                      <a:endParaRPr lang="en-IN" sz="3600" dirty="0" smtClean="0">
                        <a:effectLst/>
                      </a:endParaRPr>
                    </a:p>
                    <a:p>
                      <a:pPr algn="ctr">
                        <a:lnSpc>
                          <a:spcPct val="107000"/>
                        </a:lnSpc>
                        <a:spcAft>
                          <a:spcPts val="0"/>
                        </a:spcAft>
                      </a:pPr>
                      <a:endParaRPr lang="en-IN" sz="3600" dirty="0" smtClean="0">
                        <a:effectLst/>
                      </a:endParaRPr>
                    </a:p>
                    <a:p>
                      <a:pPr algn="ctr">
                        <a:lnSpc>
                          <a:spcPct val="107000"/>
                        </a:lnSpc>
                        <a:spcAft>
                          <a:spcPts val="0"/>
                        </a:spcAft>
                      </a:pPr>
                      <a:r>
                        <a:rPr lang="en-IN" sz="3600" dirty="0" smtClean="0">
                          <a:effectLst/>
                        </a:rPr>
                        <a:t>Allowable</a:t>
                      </a:r>
                      <a:endParaRPr lang="en-IN" sz="36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dirty="0">
                          <a:effectLst/>
                        </a:rPr>
                        <a:t>Steel</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dirty="0">
                          <a:effectLst/>
                        </a:rPr>
                        <a:t>Electrical goods</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dirty="0">
                          <a:effectLst/>
                        </a:rPr>
                        <a:t>Tiles</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a:effectLst/>
                        </a:rPr>
                        <a:t>Sanitary </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10%</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a:effectLst/>
                        </a:rPr>
                        <a:t>Plywood</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12.5%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a:effectLst/>
                        </a:rPr>
                        <a:t>Hardware</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12.5%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375452">
                <a:tc>
                  <a:txBody>
                    <a:bodyPr/>
                    <a:lstStyle/>
                    <a:p>
                      <a:pPr>
                        <a:lnSpc>
                          <a:spcPct val="107000"/>
                        </a:lnSpc>
                        <a:spcAft>
                          <a:spcPts val="0"/>
                        </a:spcAft>
                      </a:pPr>
                      <a:r>
                        <a:rPr lang="en-IN" sz="2400">
                          <a:effectLst/>
                        </a:rPr>
                        <a:t>Paint</a:t>
                      </a:r>
                      <a:endParaRPr lang="en-IN" sz="2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0"/>
                        </a:spcAft>
                      </a:pPr>
                      <a:r>
                        <a:rPr lang="en-IN" sz="2400" dirty="0">
                          <a:effectLst/>
                        </a:rPr>
                        <a:t>12.5%</a:t>
                      </a:r>
                      <a:endParaRPr lang="en-IN" sz="2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vMerge="1">
                  <a:txBody>
                    <a:bodyPr/>
                    <a:lstStyle/>
                    <a:p>
                      <a:pPr algn="ctr">
                        <a:lnSpc>
                          <a:spcPct val="107000"/>
                        </a:lnSpc>
                        <a:spcAft>
                          <a:spcPts val="0"/>
                        </a:spcAft>
                      </a:pPr>
                      <a:endParaRPr lang="en-IN"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8F700EE5-E5DD-46A6-9F86-561EE9ECF722}" type="slidenum">
              <a:rPr lang="en-IN" smtClean="0"/>
              <a:t>9</a:t>
            </a:fld>
            <a:endParaRPr lang="en-IN"/>
          </a:p>
        </p:txBody>
      </p:sp>
    </p:spTree>
    <p:extLst>
      <p:ext uri="{BB962C8B-B14F-4D97-AF65-F5344CB8AC3E}">
        <p14:creationId xmlns:p14="http://schemas.microsoft.com/office/powerpoint/2010/main" val="2143132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574</TotalTime>
  <Words>1508</Words>
  <Application>Microsoft Office PowerPoint</Application>
  <PresentationFormat>Widescreen</PresentationFormat>
  <Paragraphs>527</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vt:lpstr>
      <vt:lpstr>Mangal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Subsuming of various indirect taxes in GST Regime</vt:lpstr>
      <vt:lpstr>Removal of cascading effect of Taxes (Tax on Tax)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creator>
  <cp:lastModifiedBy>C</cp:lastModifiedBy>
  <cp:revision>108</cp:revision>
  <cp:lastPrinted>2016-12-17T05:01:26Z</cp:lastPrinted>
  <dcterms:created xsi:type="dcterms:W3CDTF">2016-12-16T07:36:27Z</dcterms:created>
  <dcterms:modified xsi:type="dcterms:W3CDTF">2016-12-17T06:55:00Z</dcterms:modified>
</cp:coreProperties>
</file>